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4"/>
  </p:handoutMasterIdLst>
  <p:sldIdLst>
    <p:sldId id="261" r:id="rId2"/>
    <p:sldId id="258" r:id="rId3"/>
    <p:sldId id="263" r:id="rId4"/>
    <p:sldId id="264"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Lst>
  <p:sldSz cx="9144000" cy="6858000" type="screen4x3"/>
  <p:notesSz cx="6858000" cy="9144000"/>
  <p:embeddedFontLst>
    <p:embeddedFont>
      <p:font typeface="BPreplay" panose="02000503000000020004" pitchFamily="50"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Sassoon Infant Md" panose="02000603050000020003" pitchFamily="50" charset="0"/>
      <p:regular r:id="rId33"/>
    </p:embeddedFont>
    <p:embeddedFont>
      <p:font typeface="Sassoon Infant Rg" panose="02000503030000020003" pitchFamily="50"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1"/>
    <a:srgbClr val="DCFBF3"/>
    <a:srgbClr val="146C70"/>
    <a:srgbClr val="A21770"/>
    <a:srgbClr val="FEFBDA"/>
    <a:srgbClr val="FDFDFD"/>
    <a:srgbClr val="AD8CC0"/>
    <a:srgbClr val="990167"/>
    <a:srgbClr val="2898A8"/>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BPreplay" panose="02000503000000020004" pitchFamily="50" charset="0"/>
              </a:rPr>
              <a:t>Year One</a:t>
            </a:r>
          </a:p>
        </p:txBody>
      </p:sp>
      <p:sp>
        <p:nvSpPr>
          <p:cNvPr id="4" name="Rectangle 3"/>
          <p:cNvSpPr/>
          <p:nvPr/>
        </p:nvSpPr>
        <p:spPr>
          <a:xfrm>
            <a:off x="0" y="6251423"/>
            <a:ext cx="9144000" cy="612000"/>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a:solidFill>
                  <a:schemeClr val="bg1"/>
                </a:solidFill>
                <a:latin typeface="BPreplay" panose="02000503000000020004" pitchFamily="50" charset="0"/>
              </a:rPr>
              <a:t>History</a:t>
            </a:r>
            <a:r>
              <a:rPr lang="en-GB" sz="800" dirty="0">
                <a:solidFill>
                  <a:schemeClr val="bg1"/>
                </a:solidFill>
                <a:latin typeface="BPreplay" panose="02000503000000020004" pitchFamily="50" charset="0"/>
              </a:rPr>
              <a:t> | LKS2 | Anglo Saxons and Scots | Anglo Saxon Gods | Lesson 5</a:t>
            </a:r>
          </a:p>
        </p:txBody>
      </p:sp>
      <p:sp>
        <p:nvSpPr>
          <p:cNvPr id="17" name="Text Placeholder 16"/>
          <p:cNvSpPr>
            <a:spLocks noGrp="1"/>
          </p:cNvSpPr>
          <p:nvPr>
            <p:ph type="body" sz="quarter" idx="10"/>
          </p:nvPr>
        </p:nvSpPr>
        <p:spPr/>
        <p:txBody>
          <a:bodyPr/>
          <a:lstStyle/>
          <a:p>
            <a:r>
              <a:rPr lang="en-GB" dirty="0"/>
              <a:t>Anglo Saxons and Scots</a:t>
            </a:r>
          </a:p>
        </p:txBody>
      </p:sp>
      <p:sp>
        <p:nvSpPr>
          <p:cNvPr id="18" name="Title 17"/>
          <p:cNvSpPr>
            <a:spLocks noGrp="1"/>
          </p:cNvSpPr>
          <p:nvPr>
            <p:ph type="title"/>
          </p:nvPr>
        </p:nvSpPr>
        <p:spPr/>
        <p:txBody>
          <a:bodyPr/>
          <a:lstStyle/>
          <a:p>
            <a:r>
              <a:rPr lang="en-GB" dirty="0"/>
              <a:t>History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9" y="512763"/>
            <a:ext cx="8137524" cy="1851496"/>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049" b="5477"/>
          <a:stretch/>
        </p:blipFill>
        <p:spPr>
          <a:xfrm>
            <a:off x="503239" y="2290118"/>
            <a:ext cx="8137524" cy="4055119"/>
          </a:xfrm>
          <a:prstGeom prst="rect">
            <a:avLst/>
          </a:prstGeom>
        </p:spPr>
      </p:pic>
      <p:sp>
        <p:nvSpPr>
          <p:cNvPr id="6" name="Title 5"/>
          <p:cNvSpPr>
            <a:spLocks noGrp="1"/>
          </p:cNvSpPr>
          <p:nvPr>
            <p:ph type="title"/>
          </p:nvPr>
        </p:nvSpPr>
        <p:spPr>
          <a:xfrm>
            <a:off x="457197" y="609342"/>
            <a:ext cx="8220075" cy="807568"/>
          </a:xfrm>
        </p:spPr>
        <p:txBody>
          <a:bodyPr>
            <a:noAutofit/>
          </a:bodyPr>
          <a:lstStyle/>
          <a:p>
            <a:r>
              <a:rPr lang="en-GB" dirty="0" err="1"/>
              <a:t>Blodmonath</a:t>
            </a:r>
            <a:endParaRPr lang="en-GB" dirty="0"/>
          </a:p>
        </p:txBody>
      </p:sp>
      <p:sp>
        <p:nvSpPr>
          <p:cNvPr id="7" name="Content Placeholder 6"/>
          <p:cNvSpPr>
            <a:spLocks noGrp="1"/>
          </p:cNvSpPr>
          <p:nvPr>
            <p:ph idx="1"/>
          </p:nvPr>
        </p:nvSpPr>
        <p:spPr>
          <a:xfrm>
            <a:off x="503239" y="973912"/>
            <a:ext cx="8137524" cy="1800808"/>
          </a:xfrm>
        </p:spPr>
        <p:txBody>
          <a:bodyPr>
            <a:noAutofit/>
          </a:bodyPr>
          <a:lstStyle/>
          <a:p>
            <a:pPr marL="0" indent="0" algn="ctr">
              <a:buNone/>
            </a:pPr>
            <a:r>
              <a:rPr lang="en-GB" sz="1600" dirty="0" err="1"/>
              <a:t>Blodmonath</a:t>
            </a:r>
            <a:r>
              <a:rPr lang="en-GB" sz="1600" dirty="0"/>
              <a:t> was the Anglo Saxon month of November. It means ‘blood month’ or ‘month of sacrifice’. During the festival of </a:t>
            </a:r>
            <a:r>
              <a:rPr lang="en-GB" sz="1600" dirty="0" err="1"/>
              <a:t>Blodmonath</a:t>
            </a:r>
            <a:r>
              <a:rPr lang="en-GB" sz="1600" dirty="0"/>
              <a:t>, people made offerings to the gods by sacrificing their animals.</a:t>
            </a:r>
          </a:p>
          <a:p>
            <a:pPr marL="0" indent="0" algn="ctr">
              <a:buNone/>
            </a:pPr>
            <a:r>
              <a:rPr lang="en-GB" sz="1600" dirty="0"/>
              <a:t>Why do you think the Anglo Saxons sacrificed their animals during the </a:t>
            </a:r>
            <a:r>
              <a:rPr lang="en-GB" sz="1600" dirty="0" err="1"/>
              <a:t>Blodmonath</a:t>
            </a:r>
            <a:r>
              <a:rPr lang="en-GB" sz="1600" dirty="0"/>
              <a:t> festival?</a:t>
            </a:r>
          </a:p>
        </p:txBody>
      </p:sp>
    </p:spTree>
    <p:extLst>
      <p:ext uri="{BB962C8B-B14F-4D97-AF65-F5344CB8AC3E}">
        <p14:creationId xmlns:p14="http://schemas.microsoft.com/office/powerpoint/2010/main" val="34131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7" y="699960"/>
            <a:ext cx="8220075" cy="807568"/>
          </a:xfrm>
        </p:spPr>
        <p:txBody>
          <a:bodyPr>
            <a:noAutofit/>
          </a:bodyPr>
          <a:lstStyle/>
          <a:p>
            <a:r>
              <a:rPr lang="en-GB" dirty="0"/>
              <a:t>Magic and Spells</a:t>
            </a:r>
          </a:p>
        </p:txBody>
      </p:sp>
      <p:sp>
        <p:nvSpPr>
          <p:cNvPr id="7" name="Content Placeholder 6"/>
          <p:cNvSpPr>
            <a:spLocks noGrp="1"/>
          </p:cNvSpPr>
          <p:nvPr>
            <p:ph idx="1"/>
          </p:nvPr>
        </p:nvSpPr>
        <p:spPr>
          <a:xfrm>
            <a:off x="503239" y="1221052"/>
            <a:ext cx="8137524" cy="1800808"/>
          </a:xfrm>
        </p:spPr>
        <p:txBody>
          <a:bodyPr>
            <a:noAutofit/>
          </a:bodyPr>
          <a:lstStyle/>
          <a:p>
            <a:pPr marL="0" indent="0" algn="ctr">
              <a:buNone/>
            </a:pPr>
            <a:r>
              <a:rPr lang="en-GB" sz="1600" dirty="0"/>
              <a:t>The Anglo Saxon people were very superstitious.</a:t>
            </a:r>
          </a:p>
          <a:p>
            <a:pPr marL="0" indent="0" algn="ctr">
              <a:buNone/>
            </a:pPr>
            <a:r>
              <a:rPr lang="en-GB" sz="1600" dirty="0"/>
              <a:t>They believed in good and bad omens, lucky charms, spells and magic as they thought that these things could influence what happened in different aspects of their lives.</a:t>
            </a:r>
          </a:p>
          <a:p>
            <a:pPr marL="0" indent="0" algn="ctr">
              <a:buNone/>
            </a:pPr>
            <a:r>
              <a:rPr lang="en-GB" sz="1600" dirty="0"/>
              <a:t>The Anglo Saxons performed many rituals that they believed would protect them in this life and the next. This was especially true about the way they dealt with the dead. It was common to bury a person with their belongings as the Anglo Saxons believed the dead person would need these in the afterlife. Some people were even buried with a slave or pet!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2825825"/>
            <a:ext cx="7685903" cy="3766092"/>
          </a:xfrm>
          <a:prstGeom prst="rect">
            <a:avLst/>
          </a:prstGeom>
        </p:spPr>
      </p:pic>
    </p:spTree>
    <p:extLst>
      <p:ext uri="{BB962C8B-B14F-4D97-AF65-F5344CB8AC3E}">
        <p14:creationId xmlns:p14="http://schemas.microsoft.com/office/powerpoint/2010/main" val="25914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238" y="2398143"/>
            <a:ext cx="8137524" cy="2501661"/>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57197" y="699960"/>
            <a:ext cx="8220075" cy="807568"/>
          </a:xfrm>
        </p:spPr>
        <p:txBody>
          <a:bodyPr>
            <a:noAutofit/>
          </a:bodyPr>
          <a:lstStyle/>
          <a:p>
            <a:r>
              <a:rPr lang="en-GB" dirty="0"/>
              <a:t>Paganism Facts</a:t>
            </a:r>
          </a:p>
        </p:txBody>
      </p:sp>
      <p:sp>
        <p:nvSpPr>
          <p:cNvPr id="7" name="Content Placeholder 6"/>
          <p:cNvSpPr>
            <a:spLocks noGrp="1"/>
          </p:cNvSpPr>
          <p:nvPr>
            <p:ph idx="1"/>
          </p:nvPr>
        </p:nvSpPr>
        <p:spPr>
          <a:xfrm>
            <a:off x="755650" y="2207017"/>
            <a:ext cx="3945193" cy="1800808"/>
          </a:xfrm>
        </p:spPr>
        <p:txBody>
          <a:bodyPr>
            <a:noAutofit/>
          </a:bodyPr>
          <a:lstStyle/>
          <a:p>
            <a:pPr marL="0" indent="0">
              <a:buNone/>
            </a:pPr>
            <a:r>
              <a:rPr lang="en-GB" dirty="0"/>
              <a:t>Work with a partner to make a list or poster detailing 5 facts about the Anglo Saxon Pagan religion.</a:t>
            </a:r>
          </a:p>
          <a:p>
            <a:r>
              <a:rPr lang="en-GB" dirty="0"/>
              <a:t>Include as much detail as you can.</a:t>
            </a:r>
          </a:p>
          <a:p>
            <a:r>
              <a:rPr lang="en-GB" dirty="0"/>
              <a:t>You can include pictures to illustrate your facts as well.</a:t>
            </a:r>
          </a:p>
          <a:p>
            <a:r>
              <a:rPr lang="en-GB" dirty="0"/>
              <a:t>Use the pictures on this slide to help you remember the facts.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5970" y="1234962"/>
            <a:ext cx="3330490" cy="4893599"/>
          </a:xfrm>
          <a:prstGeom prst="rect">
            <a:avLst/>
          </a:prstGeom>
        </p:spPr>
      </p:pic>
      <p:pic>
        <p:nvPicPr>
          <p:cNvPr id="5" name="Pai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84651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7" y="699960"/>
            <a:ext cx="8220075" cy="807568"/>
          </a:xfrm>
        </p:spPr>
        <p:txBody>
          <a:bodyPr>
            <a:noAutofit/>
          </a:bodyPr>
          <a:lstStyle/>
          <a:p>
            <a:r>
              <a:rPr lang="en-GB" dirty="0"/>
              <a:t>Anglo Saxon Gods</a:t>
            </a:r>
          </a:p>
        </p:txBody>
      </p:sp>
      <p:sp>
        <p:nvSpPr>
          <p:cNvPr id="7" name="Content Placeholder 6"/>
          <p:cNvSpPr>
            <a:spLocks noGrp="1"/>
          </p:cNvSpPr>
          <p:nvPr>
            <p:ph idx="1"/>
          </p:nvPr>
        </p:nvSpPr>
        <p:spPr>
          <a:xfrm>
            <a:off x="503239" y="1221052"/>
            <a:ext cx="8137524" cy="1800808"/>
          </a:xfrm>
        </p:spPr>
        <p:txBody>
          <a:bodyPr>
            <a:noAutofit/>
          </a:bodyPr>
          <a:lstStyle/>
          <a:p>
            <a:pPr marL="0" indent="0" algn="ctr">
              <a:buNone/>
            </a:pPr>
            <a:r>
              <a:rPr lang="en-GB" sz="1600" dirty="0"/>
              <a:t>The Anglo Saxons believed in lots of different gods who they believed represented and were responsible for different things.</a:t>
            </a:r>
          </a:p>
          <a:p>
            <a:pPr marL="0" indent="0" algn="ctr">
              <a:buNone/>
            </a:pPr>
            <a:r>
              <a:rPr lang="en-GB" sz="1600" dirty="0"/>
              <a:t>The people prayed to the gods in hope that they would offer protection or provide them with the things they needed.</a:t>
            </a:r>
          </a:p>
          <a:p>
            <a:pPr marL="0" indent="0" algn="ctr">
              <a:buNone/>
            </a:pPr>
            <a:r>
              <a:rPr lang="en-GB" sz="1600" dirty="0"/>
              <a:t>Today we are going to learn about some of the main Anglo Saxon gods.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272957"/>
            <a:ext cx="1927432" cy="28320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673" y="3472653"/>
            <a:ext cx="1678928" cy="256204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9535" y="3343256"/>
            <a:ext cx="1955043" cy="26914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0586" y="3154763"/>
            <a:ext cx="999854" cy="2950234"/>
          </a:xfrm>
          <a:prstGeom prst="rect">
            <a:avLst/>
          </a:prstGeom>
        </p:spPr>
      </p:pic>
    </p:spTree>
    <p:extLst>
      <p:ext uri="{BB962C8B-B14F-4D97-AF65-F5344CB8AC3E}">
        <p14:creationId xmlns:p14="http://schemas.microsoft.com/office/powerpoint/2010/main" val="269402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574"/>
            <a:ext cx="4076999" cy="5825664"/>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93856" y="876944"/>
            <a:ext cx="2748477" cy="807568"/>
          </a:xfrm>
        </p:spPr>
        <p:txBody>
          <a:bodyPr lIns="0">
            <a:noAutofit/>
          </a:bodyPr>
          <a:lstStyle/>
          <a:p>
            <a:r>
              <a:rPr lang="en-GB" dirty="0" err="1"/>
              <a:t>Woden</a:t>
            </a:r>
            <a:endParaRPr lang="en-GB" dirty="0"/>
          </a:p>
        </p:txBody>
      </p:sp>
      <p:sp>
        <p:nvSpPr>
          <p:cNvPr id="7" name="Content Placeholder 6"/>
          <p:cNvSpPr>
            <a:spLocks noGrp="1"/>
          </p:cNvSpPr>
          <p:nvPr>
            <p:ph idx="1"/>
          </p:nvPr>
        </p:nvSpPr>
        <p:spPr>
          <a:xfrm>
            <a:off x="593856" y="1448013"/>
            <a:ext cx="4068762" cy="3968786"/>
          </a:xfrm>
        </p:spPr>
        <p:txBody>
          <a:bodyPr>
            <a:noAutofit/>
          </a:bodyPr>
          <a:lstStyle/>
          <a:p>
            <a:r>
              <a:rPr lang="en-GB" sz="1600" dirty="0" err="1"/>
              <a:t>Woden</a:t>
            </a:r>
            <a:r>
              <a:rPr lang="en-GB" sz="1600" dirty="0"/>
              <a:t> was the chief of the Anglo Saxon gods.</a:t>
            </a:r>
          </a:p>
          <a:p>
            <a:r>
              <a:rPr lang="en-GB" sz="1600" dirty="0"/>
              <a:t>He was the god of battle and war.</a:t>
            </a:r>
          </a:p>
          <a:p>
            <a:r>
              <a:rPr lang="en-GB" sz="1600" dirty="0" err="1"/>
              <a:t>Woden</a:t>
            </a:r>
            <a:r>
              <a:rPr lang="en-GB" sz="1600" dirty="0"/>
              <a:t> was also believed to be the observer of humans and the Anglo Saxons thought he may visit them in disguise.</a:t>
            </a:r>
          </a:p>
          <a:p>
            <a:r>
              <a:rPr lang="en-GB" sz="1600" dirty="0"/>
              <a:t>His special animal was the wolf and he had two wolves as pets.</a:t>
            </a:r>
          </a:p>
          <a:p>
            <a:r>
              <a:rPr lang="en-GB" sz="1600" dirty="0"/>
              <a:t>His special object was a spear.</a:t>
            </a:r>
          </a:p>
          <a:p>
            <a:r>
              <a:rPr lang="en-GB" sz="1600" dirty="0"/>
              <a:t>The day of the week Wednesday was named after him.</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24"/>
          <a:stretch/>
        </p:blipFill>
        <p:spPr>
          <a:xfrm>
            <a:off x="4580237" y="519574"/>
            <a:ext cx="4060525" cy="58256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606" y="569419"/>
            <a:ext cx="4154355" cy="5719162"/>
          </a:xfrm>
          <a:prstGeom prst="rect">
            <a:avLst/>
          </a:prstGeom>
        </p:spPr>
      </p:pic>
    </p:spTree>
    <p:extLst>
      <p:ext uri="{BB962C8B-B14F-4D97-AF65-F5344CB8AC3E}">
        <p14:creationId xmlns:p14="http://schemas.microsoft.com/office/powerpoint/2010/main" val="1204756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574"/>
            <a:ext cx="4076999" cy="5825664"/>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12213" y="901658"/>
            <a:ext cx="2748477" cy="807568"/>
          </a:xfrm>
        </p:spPr>
        <p:txBody>
          <a:bodyPr lIns="0">
            <a:noAutofit/>
          </a:bodyPr>
          <a:lstStyle/>
          <a:p>
            <a:r>
              <a:rPr lang="en-GB" dirty="0" err="1"/>
              <a:t>Frige</a:t>
            </a:r>
            <a:endParaRPr lang="en-GB" dirty="0"/>
          </a:p>
        </p:txBody>
      </p:sp>
      <p:sp>
        <p:nvSpPr>
          <p:cNvPr id="7" name="Content Placeholder 6"/>
          <p:cNvSpPr>
            <a:spLocks noGrp="1"/>
          </p:cNvSpPr>
          <p:nvPr>
            <p:ph idx="1"/>
          </p:nvPr>
        </p:nvSpPr>
        <p:spPr>
          <a:xfrm>
            <a:off x="593856" y="1448013"/>
            <a:ext cx="4068762" cy="3968786"/>
          </a:xfrm>
        </p:spPr>
        <p:txBody>
          <a:bodyPr>
            <a:noAutofit/>
          </a:bodyPr>
          <a:lstStyle/>
          <a:p>
            <a:r>
              <a:rPr lang="en-GB" sz="1600" dirty="0" err="1"/>
              <a:t>Frige</a:t>
            </a:r>
            <a:r>
              <a:rPr lang="en-GB" sz="1600" dirty="0"/>
              <a:t> was the wife of </a:t>
            </a:r>
            <a:r>
              <a:rPr lang="en-GB" sz="1600" dirty="0" err="1"/>
              <a:t>Woden</a:t>
            </a:r>
            <a:r>
              <a:rPr lang="en-GB" sz="1600" dirty="0"/>
              <a:t>.</a:t>
            </a:r>
          </a:p>
          <a:p>
            <a:r>
              <a:rPr lang="en-GB" sz="1600" dirty="0"/>
              <a:t>She was the goddess of the household and childbirth and people would pray to her to ask for a good birth.</a:t>
            </a:r>
          </a:p>
          <a:p>
            <a:r>
              <a:rPr lang="en-GB" sz="1600" dirty="0"/>
              <a:t>Her name means ‘beloved’.</a:t>
            </a:r>
          </a:p>
          <a:p>
            <a:r>
              <a:rPr lang="en-GB" sz="1600" dirty="0"/>
              <a:t>Her symbols are the stork and the spinning wheel.</a:t>
            </a:r>
          </a:p>
          <a:p>
            <a:r>
              <a:rPr lang="en-GB" sz="1600" dirty="0"/>
              <a:t>The day of the week Friday is named after her.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24"/>
          <a:stretch/>
        </p:blipFill>
        <p:spPr>
          <a:xfrm>
            <a:off x="4580237" y="519574"/>
            <a:ext cx="4060525" cy="58256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228" y="595957"/>
            <a:ext cx="3717495" cy="5672897"/>
          </a:xfrm>
          <a:prstGeom prst="rect">
            <a:avLst/>
          </a:prstGeom>
        </p:spPr>
      </p:pic>
    </p:spTree>
    <p:extLst>
      <p:ext uri="{BB962C8B-B14F-4D97-AF65-F5344CB8AC3E}">
        <p14:creationId xmlns:p14="http://schemas.microsoft.com/office/powerpoint/2010/main" val="32072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574"/>
            <a:ext cx="4076999" cy="5825664"/>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503238" y="728663"/>
            <a:ext cx="2748477" cy="807568"/>
          </a:xfrm>
        </p:spPr>
        <p:txBody>
          <a:bodyPr lIns="0">
            <a:noAutofit/>
          </a:bodyPr>
          <a:lstStyle/>
          <a:p>
            <a:r>
              <a:rPr lang="en-GB" dirty="0"/>
              <a:t>Thunor</a:t>
            </a:r>
          </a:p>
        </p:txBody>
      </p:sp>
      <p:sp>
        <p:nvSpPr>
          <p:cNvPr id="7" name="Content Placeholder 6"/>
          <p:cNvSpPr>
            <a:spLocks noGrp="1"/>
          </p:cNvSpPr>
          <p:nvPr>
            <p:ph idx="1"/>
          </p:nvPr>
        </p:nvSpPr>
        <p:spPr>
          <a:xfrm>
            <a:off x="593856" y="1132447"/>
            <a:ext cx="4068762" cy="3968786"/>
          </a:xfrm>
        </p:spPr>
        <p:txBody>
          <a:bodyPr>
            <a:noAutofit/>
          </a:bodyPr>
          <a:lstStyle/>
          <a:p>
            <a:r>
              <a:rPr lang="en-GB" sz="1600" dirty="0"/>
              <a:t>Thunor was the god of thunder. He is also known as Thor.</a:t>
            </a:r>
          </a:p>
          <a:p>
            <a:r>
              <a:rPr lang="en-GB" sz="1600" dirty="0"/>
              <a:t>Thunor was known as the protector of humans against threats.</a:t>
            </a:r>
          </a:p>
          <a:p>
            <a:r>
              <a:rPr lang="en-GB" sz="1600" dirty="0"/>
              <a:t>He has a hammer as his symbol.</a:t>
            </a:r>
          </a:p>
          <a:p>
            <a:r>
              <a:rPr lang="en-GB" sz="1600" dirty="0"/>
              <a:t>Goats are his special animal as they were believed to pull his chariot.</a:t>
            </a:r>
          </a:p>
          <a:p>
            <a:r>
              <a:rPr lang="en-GB" sz="1600" dirty="0"/>
              <a:t>Thunor was the son of </a:t>
            </a:r>
            <a:r>
              <a:rPr lang="en-GB" sz="1600" dirty="0" err="1"/>
              <a:t>Woden</a:t>
            </a:r>
            <a:r>
              <a:rPr lang="en-GB" sz="1600" dirty="0"/>
              <a:t> and Frigg.</a:t>
            </a:r>
          </a:p>
          <a:p>
            <a:r>
              <a:rPr lang="en-GB" sz="1600" dirty="0"/>
              <a:t>The day of the week Thursday is named after him.</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24"/>
          <a:stretch/>
        </p:blipFill>
        <p:spPr>
          <a:xfrm>
            <a:off x="4580237" y="519574"/>
            <a:ext cx="4060525" cy="58256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1738">
            <a:off x="3237469" y="1990956"/>
            <a:ext cx="5082013" cy="3940255"/>
          </a:xfrm>
          <a:prstGeom prst="rect">
            <a:avLst/>
          </a:prstGeom>
        </p:spPr>
      </p:pic>
    </p:spTree>
    <p:extLst>
      <p:ext uri="{BB962C8B-B14F-4D97-AF65-F5344CB8AC3E}">
        <p14:creationId xmlns:p14="http://schemas.microsoft.com/office/powerpoint/2010/main" val="3482685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574"/>
            <a:ext cx="4076999" cy="5825664"/>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140364" y="934610"/>
            <a:ext cx="2748477" cy="807568"/>
          </a:xfrm>
        </p:spPr>
        <p:txBody>
          <a:bodyPr lIns="0">
            <a:noAutofit/>
          </a:bodyPr>
          <a:lstStyle/>
          <a:p>
            <a:r>
              <a:rPr lang="en-GB" dirty="0" err="1"/>
              <a:t>Tiw</a:t>
            </a:r>
            <a:endParaRPr lang="en-GB" dirty="0"/>
          </a:p>
        </p:txBody>
      </p:sp>
      <p:sp>
        <p:nvSpPr>
          <p:cNvPr id="7" name="Content Placeholder 6"/>
          <p:cNvSpPr>
            <a:spLocks noGrp="1"/>
          </p:cNvSpPr>
          <p:nvPr>
            <p:ph idx="1"/>
          </p:nvPr>
        </p:nvSpPr>
        <p:spPr>
          <a:xfrm>
            <a:off x="593856" y="1448013"/>
            <a:ext cx="4068762" cy="3968786"/>
          </a:xfrm>
        </p:spPr>
        <p:txBody>
          <a:bodyPr>
            <a:noAutofit/>
          </a:bodyPr>
          <a:lstStyle/>
          <a:p>
            <a:r>
              <a:rPr lang="en-GB" sz="1600" dirty="0" err="1"/>
              <a:t>Tiw</a:t>
            </a:r>
            <a:r>
              <a:rPr lang="en-GB" sz="1600" dirty="0"/>
              <a:t> is another god of war.</a:t>
            </a:r>
          </a:p>
          <a:p>
            <a:r>
              <a:rPr lang="en-GB" sz="1600" dirty="0"/>
              <a:t>He is associated with being courageous and making sacrifices in battle.</a:t>
            </a:r>
          </a:p>
          <a:p>
            <a:r>
              <a:rPr lang="en-GB" sz="1600" dirty="0"/>
              <a:t>His special animal is the wolf.</a:t>
            </a:r>
          </a:p>
          <a:p>
            <a:r>
              <a:rPr lang="en-GB" sz="1600" dirty="0"/>
              <a:t>He is often shown with only one hand, as legend says a wolf bit off the other one.</a:t>
            </a:r>
          </a:p>
          <a:p>
            <a:r>
              <a:rPr lang="en-GB" sz="1600" dirty="0"/>
              <a:t>The day of the week Tuesday is named after him.</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24"/>
          <a:stretch/>
        </p:blipFill>
        <p:spPr>
          <a:xfrm>
            <a:off x="4580237" y="519574"/>
            <a:ext cx="4060525" cy="58256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815" y="593123"/>
            <a:ext cx="1922193" cy="5671751"/>
          </a:xfrm>
          <a:prstGeom prst="rect">
            <a:avLst/>
          </a:prstGeom>
        </p:spPr>
      </p:pic>
    </p:spTree>
    <p:extLst>
      <p:ext uri="{BB962C8B-B14F-4D97-AF65-F5344CB8AC3E}">
        <p14:creationId xmlns:p14="http://schemas.microsoft.com/office/powerpoint/2010/main" val="36151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574"/>
            <a:ext cx="4076999" cy="5825664"/>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20857" y="934610"/>
            <a:ext cx="2748477" cy="807568"/>
          </a:xfrm>
        </p:spPr>
        <p:txBody>
          <a:bodyPr lIns="0">
            <a:noAutofit/>
          </a:bodyPr>
          <a:lstStyle/>
          <a:p>
            <a:r>
              <a:rPr lang="en-GB" dirty="0" err="1"/>
              <a:t>Eostre</a:t>
            </a:r>
            <a:endParaRPr lang="en-GB" dirty="0"/>
          </a:p>
        </p:txBody>
      </p:sp>
      <p:sp>
        <p:nvSpPr>
          <p:cNvPr id="7" name="Content Placeholder 6"/>
          <p:cNvSpPr>
            <a:spLocks noGrp="1"/>
          </p:cNvSpPr>
          <p:nvPr>
            <p:ph idx="1"/>
          </p:nvPr>
        </p:nvSpPr>
        <p:spPr>
          <a:xfrm>
            <a:off x="593856" y="1448013"/>
            <a:ext cx="4068762" cy="3968786"/>
          </a:xfrm>
        </p:spPr>
        <p:txBody>
          <a:bodyPr>
            <a:noAutofit/>
          </a:bodyPr>
          <a:lstStyle/>
          <a:p>
            <a:r>
              <a:rPr lang="en-GB" sz="1600" dirty="0" err="1"/>
              <a:t>Eostre</a:t>
            </a:r>
            <a:r>
              <a:rPr lang="en-GB" sz="1600" dirty="0"/>
              <a:t> was the goddess who was worshipped during </a:t>
            </a:r>
            <a:r>
              <a:rPr lang="en-GB" sz="1600" dirty="0" err="1"/>
              <a:t>Eostremonath</a:t>
            </a:r>
            <a:r>
              <a:rPr lang="en-GB" sz="1600" dirty="0"/>
              <a:t> (April).</a:t>
            </a:r>
          </a:p>
          <a:p>
            <a:r>
              <a:rPr lang="en-GB" sz="1600" dirty="0" err="1"/>
              <a:t>Eostremonath</a:t>
            </a:r>
            <a:r>
              <a:rPr lang="en-GB" sz="1600" dirty="0"/>
              <a:t> is associated with rebirth and the giving of eggs.</a:t>
            </a:r>
          </a:p>
          <a:p>
            <a:r>
              <a:rPr lang="en-GB" sz="1600" dirty="0"/>
              <a:t>Her symbol is the hare.</a:t>
            </a:r>
          </a:p>
          <a:p>
            <a:r>
              <a:rPr lang="en-GB" sz="1600" dirty="0"/>
              <a:t>People would pray to </a:t>
            </a:r>
            <a:r>
              <a:rPr lang="en-GB" sz="1600" dirty="0" err="1"/>
              <a:t>Eostre</a:t>
            </a:r>
            <a:r>
              <a:rPr lang="en-GB" sz="1600" dirty="0"/>
              <a:t> to ask for good fortune in the coming summer months.</a:t>
            </a:r>
          </a:p>
          <a:p>
            <a:r>
              <a:rPr lang="en-GB" sz="1600" dirty="0"/>
              <a:t>It is thought that Pagans offered hot cross buns to </a:t>
            </a:r>
            <a:r>
              <a:rPr lang="en-GB" sz="1600" dirty="0" err="1"/>
              <a:t>Eostre</a:t>
            </a:r>
            <a:r>
              <a:rPr lang="en-GB" sz="1600" dirty="0"/>
              <a:t> during </a:t>
            </a:r>
            <a:r>
              <a:rPr lang="en-GB" sz="1600" dirty="0" err="1"/>
              <a:t>Eostremonath</a:t>
            </a:r>
            <a:r>
              <a:rPr lang="en-GB" sz="1600" dirty="0"/>
              <a:t> and the four quarters represented the quarters of the moon.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24"/>
          <a:stretch/>
        </p:blipFill>
        <p:spPr>
          <a:xfrm>
            <a:off x="4580237" y="519574"/>
            <a:ext cx="4060525" cy="58256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519" y="584886"/>
            <a:ext cx="3897959" cy="5727400"/>
          </a:xfrm>
          <a:prstGeom prst="rect">
            <a:avLst/>
          </a:prstGeom>
        </p:spPr>
      </p:pic>
    </p:spTree>
    <p:extLst>
      <p:ext uri="{BB962C8B-B14F-4D97-AF65-F5344CB8AC3E}">
        <p14:creationId xmlns:p14="http://schemas.microsoft.com/office/powerpoint/2010/main" val="533673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i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6" name="Title 5"/>
          <p:cNvSpPr>
            <a:spLocks noGrp="1"/>
          </p:cNvSpPr>
          <p:nvPr>
            <p:ph type="title"/>
          </p:nvPr>
        </p:nvSpPr>
        <p:spPr>
          <a:xfrm>
            <a:off x="457197" y="699960"/>
            <a:ext cx="8220075" cy="807568"/>
          </a:xfrm>
        </p:spPr>
        <p:txBody>
          <a:bodyPr>
            <a:noAutofit/>
          </a:bodyPr>
          <a:lstStyle/>
          <a:p>
            <a:r>
              <a:rPr lang="en-GB" dirty="0"/>
              <a:t>Religion Quiz</a:t>
            </a:r>
          </a:p>
        </p:txBody>
      </p:sp>
      <p:sp>
        <p:nvSpPr>
          <p:cNvPr id="7" name="Content Placeholder 6"/>
          <p:cNvSpPr>
            <a:spLocks noGrp="1"/>
          </p:cNvSpPr>
          <p:nvPr>
            <p:ph idx="1"/>
          </p:nvPr>
        </p:nvSpPr>
        <p:spPr>
          <a:xfrm>
            <a:off x="503239" y="1221052"/>
            <a:ext cx="8137524" cy="1800808"/>
          </a:xfrm>
        </p:spPr>
        <p:txBody>
          <a:bodyPr>
            <a:noAutofit/>
          </a:bodyPr>
          <a:lstStyle/>
          <a:p>
            <a:pPr marL="0" indent="0" algn="ctr">
              <a:buNone/>
            </a:pPr>
            <a:r>
              <a:rPr lang="en-GB" sz="1600" dirty="0"/>
              <a:t>Can you write a quiz about Anglo Saxon religion and gods?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483" y="2057804"/>
            <a:ext cx="2100414" cy="2970295"/>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8526">
            <a:off x="2307795" y="2895051"/>
            <a:ext cx="2100414" cy="2970295"/>
          </a:xfrm>
          <a:prstGeom prst="rect">
            <a:avLst/>
          </a:prstGeom>
          <a:ln>
            <a:solidFill>
              <a:schemeClr val="tx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48824">
            <a:off x="4927079" y="2643583"/>
            <a:ext cx="2100313" cy="2970296"/>
          </a:xfrm>
          <a:prstGeom prst="rect">
            <a:avLst/>
          </a:prstGeom>
          <a:ln>
            <a:solidFill>
              <a:schemeClr val="tx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377" y="2141927"/>
            <a:ext cx="2688905" cy="395089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77" y="2121456"/>
            <a:ext cx="1360558" cy="401455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0979" y="795600"/>
            <a:ext cx="504000" cy="504000"/>
          </a:xfrm>
          <a:prstGeom prst="rect">
            <a:avLst/>
          </a:prstGeom>
        </p:spPr>
      </p:pic>
    </p:spTree>
    <p:extLst>
      <p:ext uri="{BB962C8B-B14F-4D97-AF65-F5344CB8AC3E}">
        <p14:creationId xmlns:p14="http://schemas.microsoft.com/office/powerpoint/2010/main" val="249485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Twinkl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519" y="5719763"/>
            <a:ext cx="5889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7" y="699960"/>
            <a:ext cx="8220075" cy="807568"/>
          </a:xfrm>
        </p:spPr>
        <p:txBody>
          <a:bodyPr>
            <a:noAutofit/>
          </a:bodyPr>
          <a:lstStyle/>
          <a:p>
            <a:r>
              <a:rPr lang="en-GB" dirty="0"/>
              <a:t>Great Gods Debate</a:t>
            </a:r>
          </a:p>
        </p:txBody>
      </p:sp>
      <p:sp>
        <p:nvSpPr>
          <p:cNvPr id="7" name="Content Placeholder 6"/>
          <p:cNvSpPr>
            <a:spLocks noGrp="1"/>
          </p:cNvSpPr>
          <p:nvPr>
            <p:ph idx="1"/>
          </p:nvPr>
        </p:nvSpPr>
        <p:spPr>
          <a:xfrm>
            <a:off x="503239" y="1221052"/>
            <a:ext cx="8137524" cy="1800808"/>
          </a:xfrm>
        </p:spPr>
        <p:txBody>
          <a:bodyPr>
            <a:noAutofit/>
          </a:bodyPr>
          <a:lstStyle/>
          <a:p>
            <a:pPr marL="0" indent="0" algn="ctr">
              <a:buNone/>
            </a:pPr>
            <a:r>
              <a:rPr lang="en-GB" sz="1600" dirty="0"/>
              <a:t>You are going to imagine you are one of the Anglo Saxon gods you have been learning about. Use the Great Gods Questions Activity Sheet to help you prepare some information about your god which you will present to the rest of the class later.</a:t>
            </a:r>
          </a:p>
          <a:p>
            <a:pPr marL="0" indent="0" algn="ctr">
              <a:buNone/>
            </a:pPr>
            <a:r>
              <a:rPr lang="en-GB" sz="1600" dirty="0"/>
              <a:t>You should use your knowledge about the god and also your own imagination to present the information in an interesting and creative way. At the end of the presentation everyone can discuss which gods they think are the most powerful or memorable.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495" y="3256005"/>
            <a:ext cx="1955363" cy="26918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310" y="3606919"/>
            <a:ext cx="1534056" cy="23409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1589" y="3502466"/>
            <a:ext cx="864168" cy="254987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5029">
            <a:off x="1183535" y="2683159"/>
            <a:ext cx="1933520" cy="28409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5797" y="3751856"/>
            <a:ext cx="3019306" cy="2340969"/>
          </a:xfrm>
          <a:prstGeom prst="rect">
            <a:avLst/>
          </a:prstGeom>
        </p:spPr>
      </p:pic>
      <p:pic>
        <p:nvPicPr>
          <p:cNvPr id="11"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0366" y="840673"/>
            <a:ext cx="504000" cy="504000"/>
          </a:xfrm>
          <a:prstGeom prst="rect">
            <a:avLst/>
          </a:prstGeom>
        </p:spPr>
      </p:pic>
    </p:spTree>
    <p:extLst>
      <p:ext uri="{BB962C8B-B14F-4D97-AF65-F5344CB8AC3E}">
        <p14:creationId xmlns:p14="http://schemas.microsoft.com/office/powerpoint/2010/main" val="3487934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explain the religious beliefs and practices of the early Anglo Saxon people and I know and can describe some of the gods they worshipped.</a:t>
            </a:r>
          </a:p>
        </p:txBody>
      </p:sp>
      <p:sp>
        <p:nvSpPr>
          <p:cNvPr id="20" name="Content Placeholder 15"/>
          <p:cNvSpPr txBox="1">
            <a:spLocks/>
          </p:cNvSpPr>
          <p:nvPr/>
        </p:nvSpPr>
        <p:spPr>
          <a:xfrm>
            <a:off x="628650" y="3466802"/>
            <a:ext cx="7886700" cy="2110213"/>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 can identify true facts about Anglo Saxon religious beliefs and practices and use these to ask and answer my own questions.</a:t>
            </a:r>
          </a:p>
          <a:p>
            <a:r>
              <a:rPr lang="en-GB" dirty="0"/>
              <a:t>I can use my knowledge and imagination to describe an Anglo Saxon god in detail.</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2077009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491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6" name="Content Placeholder 15"/>
          <p:cNvSpPr>
            <a:spLocks noGrp="1"/>
          </p:cNvSpPr>
          <p:nvPr>
            <p:ph idx="1"/>
          </p:nvPr>
        </p:nvSpPr>
        <p:spPr>
          <a:xfrm>
            <a:off x="628650" y="1127760"/>
            <a:ext cx="7886700" cy="1409700"/>
          </a:xfrm>
        </p:spPr>
        <p:txBody>
          <a:bodyPr>
            <a:normAutofit/>
          </a:bodyPr>
          <a:lstStyle/>
          <a:p>
            <a:r>
              <a:rPr lang="en-GB" dirty="0"/>
              <a:t>I can explain the religious beliefs and practices of the early Anglo Saxon people and I know and can describe some of the gods they worshipped.</a:t>
            </a:r>
          </a:p>
        </p:txBody>
      </p:sp>
      <p:sp>
        <p:nvSpPr>
          <p:cNvPr id="20" name="Content Placeholder 15"/>
          <p:cNvSpPr txBox="1">
            <a:spLocks/>
          </p:cNvSpPr>
          <p:nvPr/>
        </p:nvSpPr>
        <p:spPr>
          <a:xfrm>
            <a:off x="628650" y="3466802"/>
            <a:ext cx="7886700" cy="2110213"/>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 can identify true facts about Anglo Saxon religious beliefs and practices and use these to ask and answer my own questions.</a:t>
            </a:r>
          </a:p>
          <a:p>
            <a:r>
              <a:rPr lang="en-GB" dirty="0"/>
              <a:t>I can use my knowledge and imagination to describe an Anglo Saxon god in detail.</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402"/>
          <a:stretch/>
        </p:blipFill>
        <p:spPr>
          <a:xfrm>
            <a:off x="755650" y="3888258"/>
            <a:ext cx="7632700" cy="2204567"/>
          </a:xfrm>
          <a:prstGeom prst="rect">
            <a:avLst/>
          </a:prstGeom>
        </p:spPr>
      </p:pic>
      <p:sp>
        <p:nvSpPr>
          <p:cNvPr id="6" name="Title 5"/>
          <p:cNvSpPr>
            <a:spLocks noGrp="1"/>
          </p:cNvSpPr>
          <p:nvPr>
            <p:ph type="title"/>
          </p:nvPr>
        </p:nvSpPr>
        <p:spPr>
          <a:xfrm>
            <a:off x="457197" y="592866"/>
            <a:ext cx="8220075" cy="807568"/>
          </a:xfrm>
        </p:spPr>
        <p:txBody>
          <a:bodyPr>
            <a:noAutofit/>
          </a:bodyPr>
          <a:lstStyle/>
          <a:p>
            <a:r>
              <a:rPr lang="en-GB" dirty="0"/>
              <a:t>Quiz Time</a:t>
            </a:r>
          </a:p>
        </p:txBody>
      </p:sp>
      <p:sp>
        <p:nvSpPr>
          <p:cNvPr id="7" name="Content Placeholder 6"/>
          <p:cNvSpPr>
            <a:spLocks noGrp="1"/>
          </p:cNvSpPr>
          <p:nvPr>
            <p:ph idx="1"/>
          </p:nvPr>
        </p:nvSpPr>
        <p:spPr>
          <a:xfrm>
            <a:off x="593856" y="967995"/>
            <a:ext cx="7566733" cy="1800808"/>
          </a:xfrm>
        </p:spPr>
        <p:txBody>
          <a:bodyPr>
            <a:noAutofit/>
          </a:bodyPr>
          <a:lstStyle/>
          <a:p>
            <a:pPr marL="0" indent="0">
              <a:buNone/>
            </a:pPr>
            <a:r>
              <a:rPr lang="en-GB" sz="1600" dirty="0"/>
              <a:t>Read these statements about Anglo Saxon religion. Discuss with your partner which you think are true and which you think are false and your reasons for believing so.</a:t>
            </a:r>
          </a:p>
          <a:p>
            <a:pPr marL="0" indent="0">
              <a:buNone/>
            </a:pPr>
            <a:r>
              <a:rPr lang="en-GB" sz="1600" dirty="0"/>
              <a:t>Be ready to feed your ideas back to the rest of the class.</a:t>
            </a:r>
          </a:p>
        </p:txBody>
      </p:sp>
      <p:sp>
        <p:nvSpPr>
          <p:cNvPr id="4" name="Content Placeholder 6"/>
          <p:cNvSpPr txBox="1">
            <a:spLocks/>
          </p:cNvSpPr>
          <p:nvPr/>
        </p:nvSpPr>
        <p:spPr>
          <a:xfrm>
            <a:off x="629443" y="1851922"/>
            <a:ext cx="8137524" cy="2916194"/>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1600" dirty="0"/>
              <a:t>The Anglo Saxons were Pagan when they first came to Britain.</a:t>
            </a:r>
          </a:p>
          <a:p>
            <a:pPr marL="342900" indent="-342900">
              <a:buFont typeface="+mj-lt"/>
              <a:buAutoNum type="arabicPeriod"/>
            </a:pPr>
            <a:r>
              <a:rPr lang="en-GB" sz="1600" dirty="0"/>
              <a:t>The Anglo Saxons believed in many gods.</a:t>
            </a:r>
          </a:p>
          <a:p>
            <a:pPr marL="342900" indent="-342900">
              <a:buFont typeface="+mj-lt"/>
              <a:buAutoNum type="arabicPeriod"/>
            </a:pPr>
            <a:r>
              <a:rPr lang="en-GB" sz="1600" dirty="0"/>
              <a:t>The Anglo Saxons believed that magic spells and lucky charms would protect them.</a:t>
            </a:r>
          </a:p>
          <a:p>
            <a:pPr marL="342900" indent="-342900">
              <a:buFont typeface="+mj-lt"/>
              <a:buAutoNum type="arabicPeriod"/>
            </a:pPr>
            <a:r>
              <a:rPr lang="en-GB" sz="1600" dirty="0"/>
              <a:t>The Anglo Saxons thought that burning down crops would keep ghosts away.</a:t>
            </a:r>
          </a:p>
          <a:p>
            <a:pPr marL="342900" indent="-342900">
              <a:buFont typeface="+mj-lt"/>
              <a:buAutoNum type="arabicPeriod"/>
            </a:pPr>
            <a:r>
              <a:rPr lang="en-GB" sz="1600" dirty="0"/>
              <a:t>The Anglo Saxons believed in dragons and elves.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7864">
            <a:off x="2029888" y="3353693"/>
            <a:ext cx="5588154" cy="2991525"/>
          </a:xfrm>
          <a:prstGeom prst="rect">
            <a:avLst/>
          </a:prstGeom>
        </p:spPr>
      </p:pic>
      <p:pic>
        <p:nvPicPr>
          <p:cNvPr id="8" name="Talking Partner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7" y="592866"/>
            <a:ext cx="8220075" cy="807568"/>
          </a:xfrm>
        </p:spPr>
        <p:txBody>
          <a:bodyPr>
            <a:noAutofit/>
          </a:bodyPr>
          <a:lstStyle/>
          <a:p>
            <a:r>
              <a:rPr lang="en-GB" dirty="0"/>
              <a:t>Paganism</a:t>
            </a:r>
          </a:p>
        </p:txBody>
      </p:sp>
      <p:sp>
        <p:nvSpPr>
          <p:cNvPr id="7" name="Content Placeholder 6"/>
          <p:cNvSpPr>
            <a:spLocks noGrp="1"/>
          </p:cNvSpPr>
          <p:nvPr>
            <p:ph idx="1"/>
          </p:nvPr>
        </p:nvSpPr>
        <p:spPr>
          <a:xfrm>
            <a:off x="503238" y="1058612"/>
            <a:ext cx="8137525" cy="1800808"/>
          </a:xfrm>
        </p:spPr>
        <p:txBody>
          <a:bodyPr>
            <a:noAutofit/>
          </a:bodyPr>
          <a:lstStyle/>
          <a:p>
            <a:pPr marL="0" indent="0" algn="ctr">
              <a:buNone/>
            </a:pPr>
            <a:r>
              <a:rPr lang="en-GB" sz="1600" dirty="0"/>
              <a:t>The religion of the early Anglo Saxon people was Paganism. Paganism is a polytheistic religion, which means many gods are worshipped.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0823" y="2254178"/>
            <a:ext cx="2713221" cy="37352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858" y="2699609"/>
            <a:ext cx="2128624" cy="32482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817" y="2554674"/>
            <a:ext cx="1199102" cy="353815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5029">
            <a:off x="948972" y="1381628"/>
            <a:ext cx="2682912" cy="394209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1894" y="3006391"/>
            <a:ext cx="4189527" cy="3248280"/>
          </a:xfrm>
          <a:prstGeom prst="rect">
            <a:avLst/>
          </a:prstGeom>
        </p:spPr>
      </p:pic>
    </p:spTree>
    <p:extLst>
      <p:ext uri="{BB962C8B-B14F-4D97-AF65-F5344CB8AC3E}">
        <p14:creationId xmlns:p14="http://schemas.microsoft.com/office/powerpoint/2010/main" val="82059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512763"/>
            <a:ext cx="8137525" cy="5832475"/>
          </a:xfrm>
          <a:prstGeom prst="rect">
            <a:avLst/>
          </a:prstGeom>
          <a:solidFill>
            <a:srgbClr val="146C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712" r="24775"/>
          <a:stretch/>
        </p:blipFill>
        <p:spPr>
          <a:xfrm>
            <a:off x="755650" y="1323873"/>
            <a:ext cx="6310185" cy="6369828"/>
          </a:xfrm>
          <a:prstGeom prst="rect">
            <a:avLst/>
          </a:prstGeom>
        </p:spPr>
      </p:pic>
      <p:sp>
        <p:nvSpPr>
          <p:cNvPr id="6" name="Title 5"/>
          <p:cNvSpPr>
            <a:spLocks noGrp="1"/>
          </p:cNvSpPr>
          <p:nvPr>
            <p:ph type="title"/>
          </p:nvPr>
        </p:nvSpPr>
        <p:spPr>
          <a:xfrm>
            <a:off x="457197" y="592866"/>
            <a:ext cx="8220075" cy="807568"/>
          </a:xfrm>
        </p:spPr>
        <p:txBody>
          <a:bodyPr>
            <a:noAutofit/>
          </a:bodyPr>
          <a:lstStyle/>
          <a:p>
            <a:r>
              <a:rPr lang="en-GB" dirty="0">
                <a:solidFill>
                  <a:schemeClr val="bg1"/>
                </a:solidFill>
              </a:rPr>
              <a:t>Festivals</a:t>
            </a:r>
          </a:p>
        </p:txBody>
      </p:sp>
      <p:sp>
        <p:nvSpPr>
          <p:cNvPr id="7" name="Content Placeholder 6"/>
          <p:cNvSpPr>
            <a:spLocks noGrp="1"/>
          </p:cNvSpPr>
          <p:nvPr>
            <p:ph idx="1"/>
          </p:nvPr>
        </p:nvSpPr>
        <p:spPr>
          <a:xfrm>
            <a:off x="503238" y="943280"/>
            <a:ext cx="8137525" cy="1800808"/>
          </a:xfrm>
        </p:spPr>
        <p:txBody>
          <a:bodyPr>
            <a:noAutofit/>
          </a:bodyPr>
          <a:lstStyle/>
          <a:p>
            <a:pPr marL="0" indent="0" algn="ctr">
              <a:buNone/>
            </a:pPr>
            <a:r>
              <a:rPr lang="en-GB" sz="1600" dirty="0">
                <a:solidFill>
                  <a:schemeClr val="bg1"/>
                </a:solidFill>
              </a:rPr>
              <a:t>There were many Anglo Saxon festivals throughout the year. During the festivals different gods were worshipped.</a:t>
            </a:r>
          </a:p>
          <a:p>
            <a:pPr marL="0" indent="0" algn="ctr">
              <a:buNone/>
            </a:pPr>
            <a:r>
              <a:rPr lang="en-GB" sz="1600" dirty="0">
                <a:solidFill>
                  <a:schemeClr val="bg1"/>
                </a:solidFill>
              </a:rPr>
              <a:t>The people would pray to the gods and make sacrifices of objects and animals. It is believed that bonfires were common during the festivals and that people would dance around or over them and throw herbs and other offerings into the flames.</a:t>
            </a:r>
          </a:p>
          <a:p>
            <a:pPr marL="0" indent="0" algn="ctr">
              <a:buNone/>
            </a:pPr>
            <a:r>
              <a:rPr lang="en-GB" sz="1600" dirty="0">
                <a:solidFill>
                  <a:schemeClr val="bg1"/>
                </a:solidFill>
                <a:latin typeface="+mj-lt"/>
              </a:rPr>
              <a:t>Why do you think the Anglo Saxon people made sacrifices to the gods?</a:t>
            </a:r>
          </a:p>
        </p:txBody>
      </p:sp>
    </p:spTree>
    <p:extLst>
      <p:ext uri="{BB962C8B-B14F-4D97-AF65-F5344CB8AC3E}">
        <p14:creationId xmlns:p14="http://schemas.microsoft.com/office/powerpoint/2010/main" val="224427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7" y="699960"/>
            <a:ext cx="8220075" cy="807568"/>
          </a:xfrm>
        </p:spPr>
        <p:txBody>
          <a:bodyPr>
            <a:noAutofit/>
          </a:bodyPr>
          <a:lstStyle/>
          <a:p>
            <a:r>
              <a:rPr lang="en-GB" dirty="0"/>
              <a:t>De </a:t>
            </a:r>
            <a:r>
              <a:rPr lang="en-GB" dirty="0" err="1"/>
              <a:t>Temporum</a:t>
            </a:r>
            <a:r>
              <a:rPr lang="en-GB" dirty="0"/>
              <a:t> </a:t>
            </a:r>
            <a:r>
              <a:rPr lang="en-GB" dirty="0" err="1"/>
              <a:t>Ratione</a:t>
            </a:r>
            <a:endParaRPr lang="en-GB" dirty="0"/>
          </a:p>
        </p:txBody>
      </p:sp>
      <p:sp>
        <p:nvSpPr>
          <p:cNvPr id="7" name="Content Placeholder 6"/>
          <p:cNvSpPr>
            <a:spLocks noGrp="1"/>
          </p:cNvSpPr>
          <p:nvPr>
            <p:ph idx="1"/>
          </p:nvPr>
        </p:nvSpPr>
        <p:spPr>
          <a:xfrm>
            <a:off x="717910" y="1790396"/>
            <a:ext cx="4699149" cy="1800808"/>
          </a:xfrm>
        </p:spPr>
        <p:txBody>
          <a:bodyPr>
            <a:noAutofit/>
          </a:bodyPr>
          <a:lstStyle/>
          <a:p>
            <a:pPr marL="0" indent="0">
              <a:buNone/>
            </a:pPr>
            <a:r>
              <a:rPr lang="en-GB" sz="1600" dirty="0"/>
              <a:t>Most of what we know about the Anglo Saxon festivals comes from a book called De </a:t>
            </a:r>
            <a:r>
              <a:rPr lang="en-GB" sz="1600" dirty="0" err="1"/>
              <a:t>Temporum</a:t>
            </a:r>
            <a:r>
              <a:rPr lang="en-GB" sz="1600" dirty="0"/>
              <a:t> </a:t>
            </a:r>
            <a:r>
              <a:rPr lang="en-GB" sz="1600" dirty="0" err="1"/>
              <a:t>Ratione</a:t>
            </a:r>
            <a:r>
              <a:rPr lang="en-GB" sz="1600" dirty="0"/>
              <a:t> (which mean The Reckoning of Time). It was written by a Christian monk called Bede in 725AD.</a:t>
            </a:r>
          </a:p>
          <a:p>
            <a:pPr marL="0" indent="0">
              <a:buNone/>
            </a:pPr>
            <a:r>
              <a:rPr lang="en-GB" sz="1600" dirty="0"/>
              <a:t>In the book the Venerable Bede describes the Anglo Saxon calendar and details of the different festivals that were held in the months throughout the year.</a:t>
            </a:r>
          </a:p>
          <a:p>
            <a:pPr marL="0" indent="0">
              <a:buNone/>
            </a:pPr>
            <a:r>
              <a:rPr lang="en-GB" sz="1600" dirty="0">
                <a:latin typeface="+mj-lt"/>
              </a:rPr>
              <a:t>What festivals do you celebrate each year?</a:t>
            </a:r>
            <a:r>
              <a:rPr lang="en-GB" sz="1600" dirty="0"/>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7771" y="1507528"/>
            <a:ext cx="2304941" cy="4585297"/>
          </a:xfrm>
          <a:prstGeom prst="rect">
            <a:avLst/>
          </a:prstGeom>
        </p:spPr>
      </p:pic>
    </p:spTree>
    <p:extLst>
      <p:ext uri="{BB962C8B-B14F-4D97-AF65-F5344CB8AC3E}">
        <p14:creationId xmlns:p14="http://schemas.microsoft.com/office/powerpoint/2010/main" val="36782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3238" y="512763"/>
            <a:ext cx="8137525" cy="2418479"/>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4331" b="5541"/>
          <a:stretch/>
        </p:blipFill>
        <p:spPr>
          <a:xfrm>
            <a:off x="503238" y="2883243"/>
            <a:ext cx="8137525" cy="3459892"/>
          </a:xfrm>
          <a:prstGeom prst="rect">
            <a:avLst/>
          </a:prstGeom>
        </p:spPr>
      </p:pic>
      <p:sp>
        <p:nvSpPr>
          <p:cNvPr id="6" name="Title 5"/>
          <p:cNvSpPr>
            <a:spLocks noGrp="1"/>
          </p:cNvSpPr>
          <p:nvPr>
            <p:ph type="title"/>
          </p:nvPr>
        </p:nvSpPr>
        <p:spPr>
          <a:xfrm>
            <a:off x="457197" y="634056"/>
            <a:ext cx="8220075" cy="807568"/>
          </a:xfrm>
        </p:spPr>
        <p:txBody>
          <a:bodyPr>
            <a:noAutofit/>
          </a:bodyPr>
          <a:lstStyle/>
          <a:p>
            <a:r>
              <a:rPr lang="en-GB" dirty="0" err="1"/>
              <a:t>Modraniht</a:t>
            </a:r>
            <a:r>
              <a:rPr lang="en-GB" dirty="0"/>
              <a:t> (Mother Night)</a:t>
            </a:r>
          </a:p>
        </p:txBody>
      </p:sp>
      <p:sp>
        <p:nvSpPr>
          <p:cNvPr id="7" name="Content Placeholder 6"/>
          <p:cNvSpPr>
            <a:spLocks noGrp="1"/>
          </p:cNvSpPr>
          <p:nvPr>
            <p:ph idx="1"/>
          </p:nvPr>
        </p:nvSpPr>
        <p:spPr>
          <a:xfrm>
            <a:off x="503239" y="1130434"/>
            <a:ext cx="8137524" cy="1800808"/>
          </a:xfrm>
        </p:spPr>
        <p:txBody>
          <a:bodyPr>
            <a:noAutofit/>
          </a:bodyPr>
          <a:lstStyle/>
          <a:p>
            <a:pPr marL="0" indent="0" algn="ctr">
              <a:buNone/>
            </a:pPr>
            <a:r>
              <a:rPr lang="en-GB" sz="1600" dirty="0"/>
              <a:t>Bede said that this was the main Pagan festival which was celebrated on the winter solstice (around the 25</a:t>
            </a:r>
            <a:r>
              <a:rPr lang="en-GB" sz="1600" baseline="30000" dirty="0"/>
              <a:t>th</a:t>
            </a:r>
            <a:r>
              <a:rPr lang="en-GB" sz="1600" dirty="0"/>
              <a:t> December) each year. It marked the start of the Anglo Saxon year.</a:t>
            </a:r>
          </a:p>
          <a:p>
            <a:pPr marL="0" indent="0" algn="ctr">
              <a:buNone/>
            </a:pPr>
            <a:r>
              <a:rPr lang="en-GB" sz="1600" dirty="0"/>
              <a:t>During the festival Bede reports that the Anglo Saxons would have a big feast, decorate their villages and houses with evergreen branches and burn a yule log.</a:t>
            </a:r>
          </a:p>
          <a:p>
            <a:pPr marL="0" indent="0" algn="ctr">
              <a:buNone/>
            </a:pPr>
            <a:r>
              <a:rPr lang="en-GB" sz="1600" dirty="0"/>
              <a:t>What Christian festival does this remind you of?</a:t>
            </a:r>
          </a:p>
        </p:txBody>
      </p:sp>
    </p:spTree>
    <p:extLst>
      <p:ext uri="{BB962C8B-B14F-4D97-AF65-F5344CB8AC3E}">
        <p14:creationId xmlns:p14="http://schemas.microsoft.com/office/powerpoint/2010/main" val="1292898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2763"/>
            <a:ext cx="8137525" cy="223867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457197" y="642294"/>
            <a:ext cx="8220075" cy="807568"/>
          </a:xfrm>
        </p:spPr>
        <p:txBody>
          <a:bodyPr>
            <a:noAutofit/>
          </a:bodyPr>
          <a:lstStyle/>
          <a:p>
            <a:r>
              <a:rPr lang="en-GB" dirty="0" err="1"/>
              <a:t>Eostremonath</a:t>
            </a:r>
            <a:endParaRPr lang="en-GB" dirty="0"/>
          </a:p>
        </p:txBody>
      </p:sp>
      <p:sp>
        <p:nvSpPr>
          <p:cNvPr id="7" name="Content Placeholder 6"/>
          <p:cNvSpPr>
            <a:spLocks noGrp="1"/>
          </p:cNvSpPr>
          <p:nvPr>
            <p:ph idx="1"/>
          </p:nvPr>
        </p:nvSpPr>
        <p:spPr>
          <a:xfrm>
            <a:off x="503239" y="1130434"/>
            <a:ext cx="8137524" cy="1800808"/>
          </a:xfrm>
        </p:spPr>
        <p:txBody>
          <a:bodyPr>
            <a:noAutofit/>
          </a:bodyPr>
          <a:lstStyle/>
          <a:p>
            <a:pPr marL="0" indent="0" algn="ctr">
              <a:buNone/>
            </a:pPr>
            <a:r>
              <a:rPr lang="en-GB" sz="1600" dirty="0"/>
              <a:t>The most important spring festival was held during </a:t>
            </a:r>
            <a:r>
              <a:rPr lang="en-GB" sz="1600" dirty="0" err="1"/>
              <a:t>Eostremonath</a:t>
            </a:r>
            <a:r>
              <a:rPr lang="en-GB" sz="1600" dirty="0"/>
              <a:t> (April).</a:t>
            </a:r>
          </a:p>
          <a:p>
            <a:pPr marL="0" indent="0" algn="ctr">
              <a:buNone/>
            </a:pPr>
            <a:r>
              <a:rPr lang="en-GB" sz="1600" dirty="0"/>
              <a:t>During this festival the goddess </a:t>
            </a:r>
            <a:r>
              <a:rPr lang="en-GB" sz="1600" dirty="0" err="1"/>
              <a:t>Eostre</a:t>
            </a:r>
            <a:r>
              <a:rPr lang="en-GB" sz="1600" dirty="0"/>
              <a:t> was worshipped and people gave eggs as gifts. The festival celebrates rebirth and marks out the start of the warmer months.</a:t>
            </a:r>
          </a:p>
          <a:p>
            <a:pPr marL="0" indent="0" algn="ctr">
              <a:buNone/>
            </a:pPr>
            <a:r>
              <a:rPr lang="en-GB" sz="1600" dirty="0"/>
              <a:t>What Christian festival does this remind you of?</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399"/>
          <a:stretch/>
        </p:blipFill>
        <p:spPr>
          <a:xfrm>
            <a:off x="503239" y="2685535"/>
            <a:ext cx="8137524" cy="3659702"/>
          </a:xfrm>
          <a:prstGeom prst="rect">
            <a:avLst/>
          </a:prstGeom>
        </p:spPr>
      </p:pic>
    </p:spTree>
    <p:extLst>
      <p:ext uri="{BB962C8B-B14F-4D97-AF65-F5344CB8AC3E}">
        <p14:creationId xmlns:p14="http://schemas.microsoft.com/office/powerpoint/2010/main" val="3014675163"/>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1068</TotalTime>
  <Words>1286</Words>
  <Application>Microsoft Office PowerPoint</Application>
  <PresentationFormat>On-screen Show (4:3)</PresentationFormat>
  <Paragraphs>97</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Sassoon Infant Rg</vt:lpstr>
      <vt:lpstr>Sassoon Infant Md</vt:lpstr>
      <vt:lpstr>Calibri</vt:lpstr>
      <vt:lpstr>BPreplay</vt:lpstr>
      <vt:lpstr>Office Theme</vt:lpstr>
      <vt:lpstr>History</vt:lpstr>
      <vt:lpstr>PowerPoint Presentation</vt:lpstr>
      <vt:lpstr>PowerPoint Presentation</vt:lpstr>
      <vt:lpstr>Quiz Time</vt:lpstr>
      <vt:lpstr>Paganism</vt:lpstr>
      <vt:lpstr>Festivals</vt:lpstr>
      <vt:lpstr>De Temporum Ratione</vt:lpstr>
      <vt:lpstr>Modraniht (Mother Night)</vt:lpstr>
      <vt:lpstr>Eostremonath</vt:lpstr>
      <vt:lpstr>Blodmonath</vt:lpstr>
      <vt:lpstr>Magic and Spells</vt:lpstr>
      <vt:lpstr>Paganism Facts</vt:lpstr>
      <vt:lpstr>Anglo Saxon Gods</vt:lpstr>
      <vt:lpstr>Woden</vt:lpstr>
      <vt:lpstr>Frige</vt:lpstr>
      <vt:lpstr>Thunor</vt:lpstr>
      <vt:lpstr>Tiw</vt:lpstr>
      <vt:lpstr>Eostre</vt:lpstr>
      <vt:lpstr>Religion Quiz</vt:lpstr>
      <vt:lpstr>Great Gods Debate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Cameron Kilaire</cp:lastModifiedBy>
  <cp:revision>81</cp:revision>
  <dcterms:created xsi:type="dcterms:W3CDTF">2014-10-01T16:09:27Z</dcterms:created>
  <dcterms:modified xsi:type="dcterms:W3CDTF">2021-01-05T14:22:36Z</dcterms:modified>
</cp:coreProperties>
</file>