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17"/>
  </p:handoutMasterIdLst>
  <p:sldIdLst>
    <p:sldId id="261" r:id="rId2"/>
    <p:sldId id="258" r:id="rId3"/>
    <p:sldId id="263" r:id="rId4"/>
    <p:sldId id="264" r:id="rId5"/>
    <p:sldId id="266" r:id="rId6"/>
    <p:sldId id="267" r:id="rId7"/>
    <p:sldId id="268" r:id="rId8"/>
    <p:sldId id="269" r:id="rId9"/>
    <p:sldId id="275" r:id="rId10"/>
    <p:sldId id="276" r:id="rId11"/>
    <p:sldId id="270" r:id="rId12"/>
    <p:sldId id="271" r:id="rId13"/>
    <p:sldId id="272" r:id="rId14"/>
    <p:sldId id="273" r:id="rId15"/>
    <p:sldId id="274" r:id="rId16"/>
  </p:sldIdLst>
  <p:sldSz cx="9144000" cy="6858000" type="screen4x3"/>
  <p:notesSz cx="6858000" cy="9144000"/>
  <p:embeddedFontLst>
    <p:embeddedFont>
      <p:font typeface="BPreplay" panose="02000503000000020004" pitchFamily="50"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
      <p:font typeface="Sassoon Infant Md" panose="02000603050000020003" charset="0"/>
      <p:regular r:id="rId30"/>
    </p:embeddedFont>
    <p:embeddedFont>
      <p:font typeface="Sassoon Infant Rg" panose="02000503030000020003" charset="0"/>
      <p:regular r:id="rId31"/>
      <p:bold r:id="rId32"/>
    </p:embeddedFont>
    <p:embeddedFont>
      <p:font typeface="Twinkl" panose="02000000000000000000" pitchFamily="2" charset="0"/>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20"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7918"/>
    <a:srgbClr val="CFA281"/>
    <a:srgbClr val="A21770"/>
    <a:srgbClr val="FEFBDA"/>
    <a:srgbClr val="FFFFE1"/>
    <a:srgbClr val="FDFDFD"/>
    <a:srgbClr val="AD8CC0"/>
    <a:srgbClr val="990167"/>
    <a:srgbClr val="2898A8"/>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0" d="100"/>
          <a:sy n="80" d="100"/>
        </p:scale>
        <p:origin x="828" y="90"/>
      </p:cViewPr>
      <p:guideLst>
        <p:guide orient="horz" pos="2160"/>
        <p:guide pos="2880"/>
        <p:guide pos="317"/>
        <p:guide orient="horz" pos="3997"/>
        <p:guide pos="5420"/>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23/05/2023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ounded Rectangle 10"/>
          <p:cNvSpPr/>
          <p:nvPr userDrawn="1"/>
        </p:nvSpPr>
        <p:spPr bwMode="auto">
          <a:xfrm>
            <a:off x="457199"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 name="Title 1"/>
          <p:cNvSpPr>
            <a:spLocks noGrp="1"/>
          </p:cNvSpPr>
          <p:nvPr>
            <p:ph type="ctrTitle"/>
          </p:nvPr>
        </p:nvSpPr>
        <p:spPr>
          <a:xfrm>
            <a:off x="466725" y="1122363"/>
            <a:ext cx="8201025" cy="2387600"/>
          </a:xfrm>
        </p:spPr>
        <p:txBody>
          <a:bodyPr anchor="ctr" anchorCtr="1">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9"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752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256364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47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24"/>
            <a:ext cx="9143999" cy="6881348"/>
          </a:xfrm>
          <a:prstGeom prst="rect">
            <a:avLst/>
          </a:prstGeom>
        </p:spPr>
      </p:pic>
      <p:sp>
        <p:nvSpPr>
          <p:cNvPr id="7" name="TextBox 6"/>
          <p:cNvSpPr txBox="1"/>
          <p:nvPr/>
        </p:nvSpPr>
        <p:spPr>
          <a:xfrm>
            <a:off x="2071076" y="6384006"/>
            <a:ext cx="4994031" cy="369332"/>
          </a:xfrm>
          <a:prstGeom prst="rect">
            <a:avLst/>
          </a:prstGeom>
          <a:noFill/>
        </p:spPr>
        <p:txBody>
          <a:bodyPr wrap="square" rtlCol="0" anchor="ctr">
            <a:spAutoFit/>
          </a:bodyPr>
          <a:lstStyle/>
          <a:p>
            <a:pPr algn="ctr"/>
            <a:r>
              <a:rPr lang="en-GB" dirty="0">
                <a:solidFill>
                  <a:schemeClr val="bg1"/>
                </a:solidFill>
                <a:latin typeface="BPreplay" panose="02000503000000020004" pitchFamily="50" charset="0"/>
              </a:rPr>
              <a:t>Year One</a:t>
            </a:r>
          </a:p>
        </p:txBody>
      </p:sp>
      <p:sp>
        <p:nvSpPr>
          <p:cNvPr id="4" name="Rectangle 3"/>
          <p:cNvSpPr/>
          <p:nvPr/>
        </p:nvSpPr>
        <p:spPr>
          <a:xfrm>
            <a:off x="0" y="6251423"/>
            <a:ext cx="9144000" cy="612000"/>
          </a:xfrm>
          <a:prstGeom prst="rect">
            <a:avLst/>
          </a:prstGeom>
          <a:solidFill>
            <a:srgbClr val="A21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p:cNvCxnSpPr/>
          <p:nvPr/>
        </p:nvCxnSpPr>
        <p:spPr>
          <a:xfrm>
            <a:off x="0" y="6251423"/>
            <a:ext cx="92612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57089" y="6464797"/>
            <a:ext cx="3422002" cy="207749"/>
          </a:xfrm>
          <a:prstGeom prst="rect">
            <a:avLst/>
          </a:prstGeom>
          <a:noFill/>
        </p:spPr>
        <p:txBody>
          <a:bodyPr wrap="square" lIns="0" tIns="0" rIns="0" bIns="0" rtlCol="0" anchor="ctr" anchorCtr="1">
            <a:noAutofit/>
          </a:bodyPr>
          <a:lstStyle/>
          <a:p>
            <a:r>
              <a:rPr lang="en-GB" sz="800" b="1" dirty="0">
                <a:solidFill>
                  <a:schemeClr val="bg1"/>
                </a:solidFill>
                <a:latin typeface="Roboto" panose="02000000000000000000" pitchFamily="2" charset="0"/>
                <a:ea typeface="Roboto" panose="02000000000000000000" pitchFamily="2" charset="0"/>
                <a:cs typeface="Roboto" panose="02000000000000000000" pitchFamily="2" charset="0"/>
              </a:rPr>
              <a:t>History</a:t>
            </a:r>
            <a:r>
              <a:rPr lang="en-GB" sz="800" dirty="0">
                <a:solidFill>
                  <a:schemeClr val="bg1"/>
                </a:solidFill>
                <a:latin typeface="Roboto" panose="02000000000000000000" pitchFamily="2" charset="0"/>
                <a:ea typeface="Roboto" panose="02000000000000000000" pitchFamily="2" charset="0"/>
                <a:cs typeface="Roboto" panose="02000000000000000000" pitchFamily="2" charset="0"/>
              </a:rPr>
              <a:t> | LKS2 | Vikings and Anglo-Saxons | Anglo-Saxon Kings | Lesson 2</a:t>
            </a:r>
          </a:p>
        </p:txBody>
      </p:sp>
      <p:sp>
        <p:nvSpPr>
          <p:cNvPr id="17" name="Text Placeholder 16"/>
          <p:cNvSpPr>
            <a:spLocks noGrp="1"/>
          </p:cNvSpPr>
          <p:nvPr>
            <p:ph type="body" sz="quarter" idx="10"/>
          </p:nvPr>
        </p:nvSpPr>
        <p:spPr/>
        <p:txBody>
          <a:bodyPr/>
          <a:lstStyle/>
          <a:p>
            <a:r>
              <a:rPr lang="en-GB" dirty="0">
                <a:latin typeface="Roboto" panose="02000000000000000000" pitchFamily="2" charset="0"/>
                <a:ea typeface="Roboto" panose="02000000000000000000" pitchFamily="2" charset="0"/>
                <a:cs typeface="Roboto" panose="02000000000000000000" pitchFamily="2" charset="0"/>
              </a:rPr>
              <a:t>Vikings and Anglo-Saxons</a:t>
            </a:r>
          </a:p>
        </p:txBody>
      </p:sp>
      <p:sp>
        <p:nvSpPr>
          <p:cNvPr id="18" name="Title 17"/>
          <p:cNvSpPr>
            <a:spLocks noGrp="1"/>
          </p:cNvSpPr>
          <p:nvPr>
            <p:ph type="title"/>
          </p:nvPr>
        </p:nvSpPr>
        <p:spPr/>
        <p:txBody>
          <a:bodyPr/>
          <a:lstStyle/>
          <a:p>
            <a:r>
              <a:rPr lang="en-GB" sz="5800" dirty="0">
                <a:latin typeface="Roboto" panose="02000000000000000000" pitchFamily="2" charset="0"/>
                <a:ea typeface="Roboto" panose="02000000000000000000" pitchFamily="2" charset="0"/>
                <a:cs typeface="Roboto" panose="02000000000000000000" pitchFamily="2" charset="0"/>
              </a:rPr>
              <a:t>History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4823" y="982608"/>
            <a:ext cx="1614353" cy="1071343"/>
          </a:xfrm>
          <a:prstGeom prst="rect">
            <a:avLst/>
          </a:prstGeom>
        </p:spPr>
      </p:pic>
    </p:spTree>
    <p:extLst>
      <p:ext uri="{BB962C8B-B14F-4D97-AF65-F5344CB8AC3E}">
        <p14:creationId xmlns:p14="http://schemas.microsoft.com/office/powerpoint/2010/main" val="1569966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3239" y="728663"/>
            <a:ext cx="8174034" cy="708713"/>
          </a:xfrm>
        </p:spPr>
        <p:txBody>
          <a:bodyPr>
            <a:noAutofit/>
          </a:bodyPr>
          <a:lstStyle/>
          <a:p>
            <a:pPr rtl="0">
              <a:spcBef>
                <a:spcPts val="0"/>
              </a:spcBef>
              <a:spcAft>
                <a:spcPts val="0"/>
              </a:spcAft>
            </a:pPr>
            <a:r>
              <a:rPr lang="en-GB" sz="2900" b="1" i="0" u="none" strike="noStrike" dirty="0" err="1">
                <a:solidFill>
                  <a:srgbClr val="1C1C1C"/>
                </a:solidFill>
                <a:effectLst/>
                <a:latin typeface="Twinkl" pitchFamily="2" charset="0"/>
              </a:rPr>
              <a:t>Aethelflaed</a:t>
            </a:r>
            <a:r>
              <a:rPr lang="en-GB" sz="2900" b="1" i="0" u="none" strike="noStrike" dirty="0">
                <a:solidFill>
                  <a:srgbClr val="1C1C1C"/>
                </a:solidFill>
                <a:effectLst/>
                <a:latin typeface="Twinkl" pitchFamily="2" charset="0"/>
              </a:rPr>
              <a:t>, Lady of the Mercians</a:t>
            </a:r>
            <a:endParaRPr lang="en-GB" sz="2900" dirty="0">
              <a:latin typeface="Twinkl" pitchFamily="2" charset="0"/>
            </a:endParaRPr>
          </a:p>
        </p:txBody>
      </p:sp>
      <p:sp>
        <p:nvSpPr>
          <p:cNvPr id="5" name="Rectangle 4"/>
          <p:cNvSpPr/>
          <p:nvPr/>
        </p:nvSpPr>
        <p:spPr>
          <a:xfrm>
            <a:off x="764038" y="1521266"/>
            <a:ext cx="7624312" cy="4571559"/>
          </a:xfrm>
          <a:prstGeom prst="rect">
            <a:avLst/>
          </a:prstGeom>
          <a:solidFill>
            <a:srgbClr val="C1E08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Content Placeholder 6"/>
          <p:cNvSpPr>
            <a:spLocks noGrp="1"/>
          </p:cNvSpPr>
          <p:nvPr>
            <p:ph idx="1"/>
          </p:nvPr>
        </p:nvSpPr>
        <p:spPr>
          <a:xfrm>
            <a:off x="865665" y="1605252"/>
            <a:ext cx="7422658" cy="4226243"/>
          </a:xfrm>
        </p:spPr>
        <p:txBody>
          <a:bodyPr wrap="square" lIns="0" tIns="0" rIns="0" bIns="0">
            <a:spAutoFit/>
          </a:bodyPr>
          <a:lstStyle/>
          <a:p>
            <a:pPr rtl="0">
              <a:lnSpc>
                <a:spcPct val="100000"/>
              </a:lnSpc>
              <a:spcBef>
                <a:spcPts val="0"/>
              </a:spcBef>
              <a:spcAft>
                <a:spcPts val="0"/>
              </a:spcAft>
            </a:pPr>
            <a:r>
              <a:rPr lang="en-GB" sz="1600" b="0" i="0" u="none" strike="noStrike" dirty="0" err="1">
                <a:solidFill>
                  <a:srgbClr val="1C1C1C"/>
                </a:solidFill>
                <a:effectLst/>
                <a:latin typeface="Twinkl" pitchFamily="2" charset="0"/>
              </a:rPr>
              <a:t>Aethelflaed’s</a:t>
            </a:r>
            <a:r>
              <a:rPr lang="en-GB" sz="1600" b="0" i="0" u="none" strike="noStrike" dirty="0">
                <a:solidFill>
                  <a:srgbClr val="1C1C1C"/>
                </a:solidFill>
                <a:effectLst/>
                <a:latin typeface="Twinkl" pitchFamily="2" charset="0"/>
              </a:rPr>
              <a:t> reputation as a leader and negotiator grew as her husband’s health declined with old age. When </a:t>
            </a:r>
            <a:r>
              <a:rPr lang="en-GB" sz="1600" b="0" i="0" u="none" strike="noStrike" dirty="0" err="1">
                <a:solidFill>
                  <a:srgbClr val="1C1C1C"/>
                </a:solidFill>
                <a:effectLst/>
                <a:latin typeface="Twinkl" pitchFamily="2" charset="0"/>
              </a:rPr>
              <a:t>Aethelred</a:t>
            </a:r>
            <a:r>
              <a:rPr lang="en-GB" sz="1600" b="0" i="0" u="none" strike="noStrike" dirty="0">
                <a:solidFill>
                  <a:srgbClr val="1C1C1C"/>
                </a:solidFill>
                <a:effectLst/>
                <a:latin typeface="Twinkl" pitchFamily="2" charset="0"/>
              </a:rPr>
              <a:t> died, </a:t>
            </a:r>
            <a:r>
              <a:rPr lang="en-GB" sz="1600" b="0" i="0" u="none" strike="noStrike" dirty="0" err="1">
                <a:solidFill>
                  <a:srgbClr val="1C1C1C"/>
                </a:solidFill>
                <a:effectLst/>
                <a:latin typeface="Twinkl" pitchFamily="2" charset="0"/>
              </a:rPr>
              <a:t>Aethelflaed</a:t>
            </a:r>
            <a:r>
              <a:rPr lang="en-GB" sz="1600" b="0" i="0" u="none" strike="noStrike" dirty="0">
                <a:solidFill>
                  <a:srgbClr val="1C1C1C"/>
                </a:solidFill>
                <a:effectLst/>
                <a:latin typeface="Twinkl" pitchFamily="2" charset="0"/>
              </a:rPr>
              <a:t> became the ‘Lady of the Mercians’ as the tradition was that the king’s wife could not be called a queen.</a:t>
            </a:r>
            <a:endParaRPr lang="en-GB" sz="1600" b="0" dirty="0">
              <a:effectLst/>
              <a:latin typeface="Twinkl" pitchFamily="2" charset="0"/>
            </a:endParaRPr>
          </a:p>
          <a:p>
            <a:pPr rtl="0">
              <a:lnSpc>
                <a:spcPct val="100000"/>
              </a:lnSpc>
              <a:spcBef>
                <a:spcPts val="0"/>
              </a:spcBef>
              <a:spcAft>
                <a:spcPts val="0"/>
              </a:spcAft>
            </a:pPr>
            <a:r>
              <a:rPr lang="en-GB" sz="1600" b="0" i="0" u="none" strike="noStrike" dirty="0">
                <a:solidFill>
                  <a:srgbClr val="1C1C1C"/>
                </a:solidFill>
                <a:effectLst/>
                <a:latin typeface="Twinkl" pitchFamily="2" charset="0"/>
              </a:rPr>
              <a:t>Led by </a:t>
            </a:r>
            <a:r>
              <a:rPr lang="en-GB" sz="1600" b="0" i="0" u="none" strike="noStrike" dirty="0" err="1">
                <a:solidFill>
                  <a:srgbClr val="1C1C1C"/>
                </a:solidFill>
                <a:effectLst/>
                <a:latin typeface="Twinkl" pitchFamily="2" charset="0"/>
              </a:rPr>
              <a:t>Aethelflaed</a:t>
            </a:r>
            <a:r>
              <a:rPr lang="en-GB" sz="1600" b="0" i="0" u="none" strike="noStrike" dirty="0">
                <a:solidFill>
                  <a:srgbClr val="1C1C1C"/>
                </a:solidFill>
                <a:effectLst/>
                <a:latin typeface="Twinkl" pitchFamily="2" charset="0"/>
              </a:rPr>
              <a:t>, the Mercians defeated both Welsh and Viking raiders and took Derby. The Vikings of Leicester later surrendered along with a promise from York to obey her orders.</a:t>
            </a:r>
            <a:endParaRPr lang="en-GB" sz="1600" b="0" dirty="0">
              <a:effectLst/>
              <a:latin typeface="Twinkl" pitchFamily="2" charset="0"/>
            </a:endParaRPr>
          </a:p>
          <a:p>
            <a:pPr rtl="0">
              <a:lnSpc>
                <a:spcPct val="100000"/>
              </a:lnSpc>
              <a:spcBef>
                <a:spcPts val="0"/>
              </a:spcBef>
              <a:spcAft>
                <a:spcPts val="0"/>
              </a:spcAft>
            </a:pPr>
            <a:r>
              <a:rPr lang="en-GB" sz="1600" b="0" i="0" u="none" strike="noStrike" dirty="0">
                <a:solidFill>
                  <a:srgbClr val="1C1C1C"/>
                </a:solidFill>
                <a:effectLst/>
                <a:latin typeface="Twinkl" pitchFamily="2" charset="0"/>
              </a:rPr>
              <a:t>In AD 918, during great success, </a:t>
            </a:r>
            <a:r>
              <a:rPr lang="en-GB" sz="1600" b="0" i="0" u="none" strike="noStrike" dirty="0" err="1">
                <a:solidFill>
                  <a:srgbClr val="1C1C1C"/>
                </a:solidFill>
                <a:effectLst/>
                <a:latin typeface="Twinkl" pitchFamily="2" charset="0"/>
              </a:rPr>
              <a:t>Aethelflaed</a:t>
            </a:r>
            <a:r>
              <a:rPr lang="en-GB" sz="1600" b="0" i="0" u="none" strike="noStrike" dirty="0">
                <a:solidFill>
                  <a:srgbClr val="1C1C1C"/>
                </a:solidFill>
                <a:effectLst/>
                <a:latin typeface="Twinkl" pitchFamily="2" charset="0"/>
              </a:rPr>
              <a:t> fell ill and died.</a:t>
            </a:r>
            <a:endParaRPr lang="en-GB" sz="1600" b="0" dirty="0">
              <a:effectLst/>
              <a:latin typeface="Twinkl" pitchFamily="2" charset="0"/>
            </a:endParaRPr>
          </a:p>
          <a:p>
            <a:pPr rtl="0">
              <a:lnSpc>
                <a:spcPct val="100000"/>
              </a:lnSpc>
              <a:spcBef>
                <a:spcPts val="0"/>
              </a:spcBef>
              <a:spcAft>
                <a:spcPts val="0"/>
              </a:spcAft>
            </a:pPr>
            <a:r>
              <a:rPr lang="en-GB" sz="1600" b="0" i="0" u="none" strike="noStrike" dirty="0">
                <a:solidFill>
                  <a:srgbClr val="1C1C1C"/>
                </a:solidFill>
                <a:effectLst/>
                <a:latin typeface="Twinkl" pitchFamily="2" charset="0"/>
              </a:rPr>
              <a:t>She had one daughter, </a:t>
            </a:r>
            <a:r>
              <a:rPr lang="en-GB" sz="1600" b="0" i="0" u="none" strike="noStrike" dirty="0" err="1">
                <a:solidFill>
                  <a:srgbClr val="1C1C1C"/>
                </a:solidFill>
                <a:effectLst/>
                <a:latin typeface="Twinkl" pitchFamily="2" charset="0"/>
              </a:rPr>
              <a:t>Aelfwynn</a:t>
            </a:r>
            <a:r>
              <a:rPr lang="en-GB" sz="1600" b="0" i="0" u="none" strike="noStrike" dirty="0">
                <a:solidFill>
                  <a:srgbClr val="1C1C1C"/>
                </a:solidFill>
                <a:effectLst/>
                <a:latin typeface="Twinkl" pitchFamily="2" charset="0"/>
              </a:rPr>
              <a:t>, who, without opposition, </a:t>
            </a:r>
            <a:br>
              <a:rPr lang="en-GB" sz="1600" b="0" i="0" u="none" strike="noStrike" dirty="0">
                <a:solidFill>
                  <a:srgbClr val="1C1C1C"/>
                </a:solidFill>
                <a:effectLst/>
                <a:latin typeface="Twinkl" pitchFamily="2" charset="0"/>
              </a:rPr>
            </a:br>
            <a:r>
              <a:rPr lang="en-GB" sz="1600" b="0" i="0" u="none" strike="noStrike" dirty="0">
                <a:solidFill>
                  <a:srgbClr val="1C1C1C"/>
                </a:solidFill>
                <a:effectLst/>
                <a:latin typeface="Twinkl" pitchFamily="2" charset="0"/>
              </a:rPr>
              <a:t>took power of Mercia. </a:t>
            </a:r>
            <a:r>
              <a:rPr lang="en-GB" sz="1600" b="0" i="0" u="none" strike="noStrike" dirty="0" err="1">
                <a:solidFill>
                  <a:srgbClr val="1C1C1C"/>
                </a:solidFill>
                <a:effectLst/>
                <a:latin typeface="Twinkl" pitchFamily="2" charset="0"/>
              </a:rPr>
              <a:t>Aelfwynn</a:t>
            </a:r>
            <a:r>
              <a:rPr lang="en-GB" sz="1600" b="0" i="0" u="none" strike="noStrike" dirty="0">
                <a:solidFill>
                  <a:srgbClr val="1C1C1C"/>
                </a:solidFill>
                <a:effectLst/>
                <a:latin typeface="Twinkl" pitchFamily="2" charset="0"/>
              </a:rPr>
              <a:t> was quickly removed from </a:t>
            </a:r>
            <a:br>
              <a:rPr lang="en-GB" sz="1600" b="0" i="0" u="none" strike="noStrike" dirty="0">
                <a:solidFill>
                  <a:srgbClr val="1C1C1C"/>
                </a:solidFill>
                <a:effectLst/>
                <a:latin typeface="Twinkl" pitchFamily="2" charset="0"/>
              </a:rPr>
            </a:br>
            <a:r>
              <a:rPr lang="en-GB" sz="1600" b="0" i="0" u="none" strike="noStrike" dirty="0">
                <a:solidFill>
                  <a:srgbClr val="1C1C1C"/>
                </a:solidFill>
                <a:effectLst/>
                <a:latin typeface="Twinkl" pitchFamily="2" charset="0"/>
              </a:rPr>
              <a:t>control by Edward, as he was wary of Mercian power.</a:t>
            </a:r>
            <a:endParaRPr lang="en-GB" sz="1600" b="0" dirty="0">
              <a:effectLst/>
              <a:latin typeface="Twinkl" pitchFamily="2" charset="0"/>
            </a:endParaRPr>
          </a:p>
          <a:p>
            <a:pPr marL="0" indent="0" rtl="0">
              <a:lnSpc>
                <a:spcPct val="100000"/>
              </a:lnSpc>
              <a:spcBef>
                <a:spcPts val="0"/>
              </a:spcBef>
              <a:spcAft>
                <a:spcPts val="0"/>
              </a:spcAft>
              <a:buNone/>
            </a:pPr>
            <a:endParaRPr lang="en-GB" sz="1600" b="0" i="0" u="none" strike="noStrike" dirty="0">
              <a:solidFill>
                <a:srgbClr val="1C1C1C"/>
              </a:solidFill>
              <a:effectLst/>
              <a:latin typeface="Twinkl" pitchFamily="2" charset="0"/>
            </a:endParaRPr>
          </a:p>
          <a:p>
            <a:pPr marL="0" indent="0" rtl="0">
              <a:lnSpc>
                <a:spcPct val="100000"/>
              </a:lnSpc>
              <a:spcBef>
                <a:spcPts val="0"/>
              </a:spcBef>
              <a:spcAft>
                <a:spcPts val="0"/>
              </a:spcAft>
              <a:buNone/>
            </a:pPr>
            <a:r>
              <a:rPr lang="en-GB" sz="1600" b="0" i="0" u="none" strike="noStrike" dirty="0" err="1">
                <a:solidFill>
                  <a:srgbClr val="1C1C1C"/>
                </a:solidFill>
                <a:effectLst/>
                <a:latin typeface="Twinkl" pitchFamily="2" charset="0"/>
              </a:rPr>
              <a:t>Aethelflaed’s</a:t>
            </a:r>
            <a:r>
              <a:rPr lang="en-GB" sz="1600" b="0" i="0" u="none" strike="noStrike" dirty="0">
                <a:solidFill>
                  <a:srgbClr val="1C1C1C"/>
                </a:solidFill>
                <a:effectLst/>
                <a:latin typeface="Twinkl" pitchFamily="2" charset="0"/>
              </a:rPr>
              <a:t> success is often overlooked. The commonly </a:t>
            </a:r>
            <a:br>
              <a:rPr lang="en-GB" sz="1600" b="0" i="0" u="none" strike="noStrike" dirty="0">
                <a:solidFill>
                  <a:srgbClr val="1C1C1C"/>
                </a:solidFill>
                <a:effectLst/>
                <a:latin typeface="Twinkl" pitchFamily="2" charset="0"/>
              </a:rPr>
            </a:br>
            <a:r>
              <a:rPr lang="en-GB" sz="1600" b="0" i="0" u="none" strike="noStrike" dirty="0">
                <a:solidFill>
                  <a:srgbClr val="1C1C1C"/>
                </a:solidFill>
                <a:effectLst/>
                <a:latin typeface="Twinkl" pitchFamily="2" charset="0"/>
              </a:rPr>
              <a:t>used Anglo-Saxon Chronicles, written at the time in </a:t>
            </a:r>
            <a:br>
              <a:rPr lang="en-GB" sz="1600" b="0" i="0" u="none" strike="noStrike" dirty="0">
                <a:solidFill>
                  <a:srgbClr val="1C1C1C"/>
                </a:solidFill>
                <a:effectLst/>
                <a:latin typeface="Twinkl" pitchFamily="2" charset="0"/>
              </a:rPr>
            </a:br>
            <a:r>
              <a:rPr lang="en-GB" sz="1600" b="0" i="0" u="none" strike="noStrike" dirty="0">
                <a:solidFill>
                  <a:srgbClr val="1C1C1C"/>
                </a:solidFill>
                <a:effectLst/>
                <a:latin typeface="Twinkl" pitchFamily="2" charset="0"/>
              </a:rPr>
              <a:t>Wessex, concentrate on recording her brother’s successes. </a:t>
            </a:r>
            <a:br>
              <a:rPr lang="en-GB" sz="1600" b="0" i="0" u="none" strike="noStrike" dirty="0">
                <a:solidFill>
                  <a:srgbClr val="1C1C1C"/>
                </a:solidFill>
                <a:effectLst/>
                <a:latin typeface="Twinkl" pitchFamily="2" charset="0"/>
              </a:rPr>
            </a:br>
            <a:r>
              <a:rPr lang="en-GB" sz="1600" b="0" i="0" u="none" strike="noStrike" dirty="0">
                <a:solidFill>
                  <a:srgbClr val="1C1C1C"/>
                </a:solidFill>
                <a:effectLst/>
                <a:latin typeface="Twinkl" pitchFamily="2" charset="0"/>
              </a:rPr>
              <a:t>Different versions of the chronicles, written in different </a:t>
            </a:r>
            <a:br>
              <a:rPr lang="en-GB" sz="1600" b="0" i="0" u="none" strike="noStrike" dirty="0">
                <a:solidFill>
                  <a:srgbClr val="1C1C1C"/>
                </a:solidFill>
                <a:effectLst/>
                <a:latin typeface="Twinkl" pitchFamily="2" charset="0"/>
              </a:rPr>
            </a:br>
            <a:r>
              <a:rPr lang="en-GB" sz="1600" b="0" i="0" u="none" strike="noStrike" dirty="0">
                <a:solidFill>
                  <a:srgbClr val="1C1C1C"/>
                </a:solidFill>
                <a:effectLst/>
                <a:latin typeface="Twinkl" pitchFamily="2" charset="0"/>
              </a:rPr>
              <a:t>places, do give more recognition to her achievements.</a:t>
            </a:r>
            <a:endParaRPr lang="en-GB" sz="1600" b="0" dirty="0">
              <a:effectLst/>
              <a:latin typeface="Twinkl" pitchFamily="2" charset="0"/>
            </a:endParaRPr>
          </a:p>
        </p:txBody>
      </p:sp>
      <p:pic>
        <p:nvPicPr>
          <p:cNvPr id="8" name="Whole Class">
            <a:extLst>
              <a:ext uri="{FF2B5EF4-FFF2-40B4-BE49-F238E27FC236}">
                <a16:creationId xmlns:a16="http://schemas.microsoft.com/office/drawing/2014/main" id="{21F5B16B-EDEE-4924-9DA9-74470118E5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0751" y="612000"/>
            <a:ext cx="1238498" cy="864000"/>
          </a:xfrm>
          <a:prstGeom prst="rect">
            <a:avLst/>
          </a:prstGeom>
        </p:spPr>
      </p:pic>
      <p:pic>
        <p:nvPicPr>
          <p:cNvPr id="3" name="Picture 2" descr="A picture containing shirt&#10;&#10;Description automatically generated">
            <a:extLst>
              <a:ext uri="{FF2B5EF4-FFF2-40B4-BE49-F238E27FC236}">
                <a16:creationId xmlns:a16="http://schemas.microsoft.com/office/drawing/2014/main" id="{706CF6D7-7B36-40D9-B5A5-62C632FFCE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2903" y="3705392"/>
            <a:ext cx="2777074" cy="2705035"/>
          </a:xfrm>
          <a:prstGeom prst="rect">
            <a:avLst/>
          </a:prstGeom>
        </p:spPr>
      </p:pic>
    </p:spTree>
    <p:extLst>
      <p:ext uri="{BB962C8B-B14F-4D97-AF65-F5344CB8AC3E}">
        <p14:creationId xmlns:p14="http://schemas.microsoft.com/office/powerpoint/2010/main" val="3553725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3239" y="728663"/>
            <a:ext cx="8174034" cy="708713"/>
          </a:xfrm>
        </p:spPr>
        <p:txBody>
          <a:bodyPr>
            <a:noAutofit/>
          </a:bodyPr>
          <a:lstStyle/>
          <a:p>
            <a:r>
              <a:rPr lang="en-GB" sz="3600" dirty="0">
                <a:latin typeface="Twinkl" pitchFamily="2" charset="0"/>
              </a:rPr>
              <a:t>King Athelstan</a:t>
            </a:r>
          </a:p>
        </p:txBody>
      </p:sp>
      <p:sp>
        <p:nvSpPr>
          <p:cNvPr id="5" name="Rectangle 4"/>
          <p:cNvSpPr/>
          <p:nvPr/>
        </p:nvSpPr>
        <p:spPr>
          <a:xfrm>
            <a:off x="755650" y="1528843"/>
            <a:ext cx="7632700" cy="4563982"/>
          </a:xfrm>
          <a:prstGeom prst="rect">
            <a:avLst/>
          </a:prstGeom>
          <a:solidFill>
            <a:srgbClr val="C1E08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Content Placeholder 6"/>
          <p:cNvSpPr>
            <a:spLocks noGrp="1"/>
          </p:cNvSpPr>
          <p:nvPr>
            <p:ph idx="1"/>
          </p:nvPr>
        </p:nvSpPr>
        <p:spPr>
          <a:xfrm>
            <a:off x="908430" y="1656558"/>
            <a:ext cx="7186946" cy="671227"/>
          </a:xfrm>
        </p:spPr>
        <p:txBody>
          <a:bodyPr wrap="square" lIns="0" tIns="0" rIns="0" bIns="0">
            <a:spAutoFit/>
          </a:bodyPr>
          <a:lstStyle/>
          <a:p>
            <a:pPr marL="0" indent="0">
              <a:buNone/>
            </a:pPr>
            <a:r>
              <a:rPr lang="en-GB" sz="1600" dirty="0">
                <a:effectLst/>
                <a:latin typeface="Twinkl" pitchFamily="2" charset="0"/>
              </a:rPr>
              <a:t>After Edward’s death, his son Athelstan (King Alfred’s grandson) became king. Athelstan is regarded as the first king of all Britain and he is remembered as a great leader.</a:t>
            </a:r>
          </a:p>
        </p:txBody>
      </p:sp>
      <p:sp>
        <p:nvSpPr>
          <p:cNvPr id="10" name="Content Placeholder 6"/>
          <p:cNvSpPr txBox="1">
            <a:spLocks/>
          </p:cNvSpPr>
          <p:nvPr/>
        </p:nvSpPr>
        <p:spPr>
          <a:xfrm>
            <a:off x="908430" y="2505799"/>
            <a:ext cx="5014196" cy="2744986"/>
          </a:xfrm>
          <a:prstGeom prst="roundRect">
            <a:avLst>
              <a:gd name="adj" fmla="val 2585"/>
            </a:avLst>
          </a:prstGeom>
          <a:noFill/>
          <a:ln w="25400">
            <a:noFill/>
          </a:ln>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600" dirty="0">
                <a:latin typeface="Twinkl" pitchFamily="2" charset="0"/>
              </a:rPr>
              <a:t>Athelstan was king from AD 924-939.</a:t>
            </a:r>
          </a:p>
          <a:p>
            <a:pPr>
              <a:lnSpc>
                <a:spcPct val="100000"/>
              </a:lnSpc>
            </a:pPr>
            <a:r>
              <a:rPr lang="en-GB" sz="1600" dirty="0">
                <a:latin typeface="Twinkl" pitchFamily="2" charset="0"/>
              </a:rPr>
              <a:t>During his reign he drove the Vikings back more and more and was able to claim control over a greater area of land.</a:t>
            </a:r>
          </a:p>
          <a:p>
            <a:pPr>
              <a:lnSpc>
                <a:spcPct val="100000"/>
              </a:lnSpc>
            </a:pPr>
            <a:r>
              <a:rPr lang="en-GB" sz="1600" dirty="0">
                <a:latin typeface="Twinkl" pitchFamily="2" charset="0"/>
              </a:rPr>
              <a:t>In AD 927 Athelstan won back the kingdom of York from the Vikings. He also established control over King Constantine from Scotland and the other Northern kings. The five Kings of Wales also </a:t>
            </a:r>
            <a:br>
              <a:rPr lang="en-GB" sz="1600" dirty="0">
                <a:latin typeface="Twinkl" pitchFamily="2" charset="0"/>
              </a:rPr>
            </a:br>
            <a:r>
              <a:rPr lang="en-GB" sz="1600" dirty="0">
                <a:latin typeface="Twinkl" pitchFamily="2" charset="0"/>
              </a:rPr>
              <a:t>agreed to pay tribute (money) each </a:t>
            </a:r>
            <a:br>
              <a:rPr lang="en-GB" sz="1600" dirty="0">
                <a:latin typeface="Twinkl" pitchFamily="2" charset="0"/>
              </a:rPr>
            </a:br>
            <a:r>
              <a:rPr lang="en-GB" sz="1600" dirty="0">
                <a:latin typeface="Twinkl" pitchFamily="2" charset="0"/>
              </a:rPr>
              <a:t>year to King Athelstan.</a:t>
            </a:r>
          </a:p>
        </p:txBody>
      </p:sp>
      <p:pic>
        <p:nvPicPr>
          <p:cNvPr id="8" name="Whole Clas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0751" y="612000"/>
            <a:ext cx="1238498" cy="864000"/>
          </a:xfrm>
          <a:prstGeom prst="rect">
            <a:avLst/>
          </a:prstGeom>
        </p:spPr>
      </p:pic>
      <p:pic>
        <p:nvPicPr>
          <p:cNvPr id="3" name="Picture 2">
            <a:extLst>
              <a:ext uri="{FF2B5EF4-FFF2-40B4-BE49-F238E27FC236}">
                <a16:creationId xmlns:a16="http://schemas.microsoft.com/office/drawing/2014/main" id="{BA68AA35-81B0-4864-AE74-4DF9C643B8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689"/>
          <a:stretch/>
        </p:blipFill>
        <p:spPr>
          <a:xfrm>
            <a:off x="5217951" y="3154226"/>
            <a:ext cx="3323179" cy="3251312"/>
          </a:xfrm>
          <a:prstGeom prst="rect">
            <a:avLst/>
          </a:prstGeom>
        </p:spPr>
      </p:pic>
    </p:spTree>
    <p:extLst>
      <p:ext uri="{BB962C8B-B14F-4D97-AF65-F5344CB8AC3E}">
        <p14:creationId xmlns:p14="http://schemas.microsoft.com/office/powerpoint/2010/main" val="40127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3239" y="728663"/>
            <a:ext cx="8174034" cy="708713"/>
          </a:xfrm>
        </p:spPr>
        <p:txBody>
          <a:bodyPr>
            <a:noAutofit/>
          </a:bodyPr>
          <a:lstStyle/>
          <a:p>
            <a:r>
              <a:rPr lang="en-GB" sz="3600" dirty="0">
                <a:latin typeface="Twinkl" pitchFamily="2" charset="0"/>
              </a:rPr>
              <a:t>King Athelstan</a:t>
            </a:r>
          </a:p>
        </p:txBody>
      </p:sp>
      <p:sp>
        <p:nvSpPr>
          <p:cNvPr id="5" name="Rectangle 4"/>
          <p:cNvSpPr/>
          <p:nvPr/>
        </p:nvSpPr>
        <p:spPr>
          <a:xfrm>
            <a:off x="755650" y="1528843"/>
            <a:ext cx="7632700" cy="4563982"/>
          </a:xfrm>
          <a:prstGeom prst="rect">
            <a:avLst/>
          </a:prstGeom>
          <a:solidFill>
            <a:srgbClr val="C1E08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Content Placeholder 6"/>
          <p:cNvSpPr>
            <a:spLocks noGrp="1"/>
          </p:cNvSpPr>
          <p:nvPr>
            <p:ph idx="1"/>
          </p:nvPr>
        </p:nvSpPr>
        <p:spPr>
          <a:xfrm>
            <a:off x="889234" y="1633494"/>
            <a:ext cx="7189364" cy="4376440"/>
          </a:xfrm>
        </p:spPr>
        <p:txBody>
          <a:bodyPr wrap="square" lIns="0" tIns="0" rIns="0" bIns="0">
            <a:spAutoFit/>
          </a:bodyPr>
          <a:lstStyle/>
          <a:p>
            <a:pPr marL="0" indent="0">
              <a:lnSpc>
                <a:spcPct val="100000"/>
              </a:lnSpc>
              <a:buNone/>
            </a:pPr>
            <a:r>
              <a:rPr lang="en-GB" sz="1600" dirty="0">
                <a:latin typeface="Twinkl" pitchFamily="2" charset="0"/>
              </a:rPr>
              <a:t>At the Battle of </a:t>
            </a:r>
            <a:r>
              <a:rPr lang="en-GB" sz="1600" dirty="0" err="1">
                <a:latin typeface="Twinkl" pitchFamily="2" charset="0"/>
              </a:rPr>
              <a:t>Brunanburh</a:t>
            </a:r>
            <a:r>
              <a:rPr lang="en-GB" sz="1600" dirty="0">
                <a:latin typeface="Twinkl" pitchFamily="2" charset="0"/>
              </a:rPr>
              <a:t> in AD 937 Athelstan fought with his Viking </a:t>
            </a:r>
            <a:br>
              <a:rPr lang="en-GB" sz="1600" dirty="0">
                <a:latin typeface="Twinkl" pitchFamily="2" charset="0"/>
              </a:rPr>
            </a:br>
            <a:r>
              <a:rPr lang="en-GB" sz="1600" dirty="0">
                <a:latin typeface="Twinkl" pitchFamily="2" charset="0"/>
              </a:rPr>
              <a:t>and Welsh allies to stop an invasion by the Scottish king.</a:t>
            </a:r>
          </a:p>
          <a:p>
            <a:pPr marL="0" indent="0">
              <a:lnSpc>
                <a:spcPct val="100000"/>
              </a:lnSpc>
              <a:buNone/>
            </a:pPr>
            <a:r>
              <a:rPr lang="en-GB" sz="1600" dirty="0">
                <a:latin typeface="Twinkl" pitchFamily="2" charset="0"/>
              </a:rPr>
              <a:t>Athelstan is know for forming good relationships with </a:t>
            </a:r>
            <a:br>
              <a:rPr lang="en-GB" sz="1600" dirty="0">
                <a:latin typeface="Twinkl" pitchFamily="2" charset="0"/>
              </a:rPr>
            </a:br>
            <a:r>
              <a:rPr lang="en-GB" sz="1600" dirty="0">
                <a:latin typeface="Twinkl" pitchFamily="2" charset="0"/>
              </a:rPr>
              <a:t>leaders from other countries. He married his four sisters </a:t>
            </a:r>
            <a:br>
              <a:rPr lang="en-GB" sz="1600" dirty="0">
                <a:latin typeface="Twinkl" pitchFamily="2" charset="0"/>
              </a:rPr>
            </a:br>
            <a:r>
              <a:rPr lang="en-GB" sz="1600" dirty="0">
                <a:latin typeface="Twinkl" pitchFamily="2" charset="0"/>
              </a:rPr>
              <a:t>to important rulers abroad which helped strengthen </a:t>
            </a:r>
            <a:br>
              <a:rPr lang="en-GB" sz="1600" dirty="0">
                <a:latin typeface="Twinkl" pitchFamily="2" charset="0"/>
              </a:rPr>
            </a:br>
            <a:r>
              <a:rPr lang="en-GB" sz="1600" dirty="0">
                <a:latin typeface="Twinkl" pitchFamily="2" charset="0"/>
              </a:rPr>
              <a:t>Britain’s position overseas. He also had strong links </a:t>
            </a:r>
            <a:br>
              <a:rPr lang="en-GB" sz="1600" dirty="0">
                <a:latin typeface="Twinkl" pitchFamily="2" charset="0"/>
              </a:rPr>
            </a:br>
            <a:r>
              <a:rPr lang="en-GB" sz="1600" dirty="0">
                <a:latin typeface="Twinkl" pitchFamily="2" charset="0"/>
              </a:rPr>
              <a:t>with religious leaders and he founded many churches.</a:t>
            </a:r>
            <a:br>
              <a:rPr lang="en-GB" sz="1600" dirty="0">
                <a:latin typeface="Twinkl" pitchFamily="2" charset="0"/>
              </a:rPr>
            </a:br>
            <a:endParaRPr lang="en-GB" sz="1600" dirty="0">
              <a:latin typeface="Twinkl" pitchFamily="2" charset="0"/>
            </a:endParaRPr>
          </a:p>
          <a:p>
            <a:pPr marL="0" indent="0">
              <a:lnSpc>
                <a:spcPct val="100000"/>
              </a:lnSpc>
              <a:buNone/>
            </a:pPr>
            <a:r>
              <a:rPr lang="en-GB" sz="1600" b="1" dirty="0">
                <a:latin typeface="Twinkl" pitchFamily="2" charset="0"/>
              </a:rPr>
              <a:t>Do you think Athelstan was as ‘great’ as King Alfred?</a:t>
            </a:r>
          </a:p>
          <a:p>
            <a:pPr marL="342900" indent="-342900">
              <a:lnSpc>
                <a:spcPct val="100000"/>
              </a:lnSpc>
              <a:buFont typeface="+mj-lt"/>
              <a:buAutoNum type="arabicPeriod"/>
            </a:pPr>
            <a:r>
              <a:rPr lang="en-GB" sz="1600" dirty="0">
                <a:latin typeface="Twinkl" pitchFamily="2" charset="0"/>
              </a:rPr>
              <a:t>Think about the actions and achievements of </a:t>
            </a:r>
            <a:br>
              <a:rPr lang="en-GB" sz="1600" dirty="0">
                <a:latin typeface="Twinkl" pitchFamily="2" charset="0"/>
              </a:rPr>
            </a:br>
            <a:r>
              <a:rPr lang="en-GB" sz="1600" dirty="0">
                <a:latin typeface="Twinkl" pitchFamily="2" charset="0"/>
              </a:rPr>
              <a:t>King Alfred and King Athelstan.</a:t>
            </a:r>
          </a:p>
          <a:p>
            <a:pPr marL="342900" indent="-342900">
              <a:lnSpc>
                <a:spcPct val="100000"/>
              </a:lnSpc>
              <a:buFont typeface="+mj-lt"/>
              <a:buAutoNum type="arabicPeriod"/>
            </a:pPr>
            <a:r>
              <a:rPr lang="en-GB" sz="1600" dirty="0">
                <a:latin typeface="Twinkl" pitchFamily="2" charset="0"/>
              </a:rPr>
              <a:t>What important or influential things did the two </a:t>
            </a:r>
            <a:br>
              <a:rPr lang="en-GB" sz="1600" dirty="0">
                <a:latin typeface="Twinkl" pitchFamily="2" charset="0"/>
              </a:rPr>
            </a:br>
            <a:r>
              <a:rPr lang="en-GB" sz="1600" dirty="0">
                <a:latin typeface="Twinkl" pitchFamily="2" charset="0"/>
              </a:rPr>
              <a:t>kings do?</a:t>
            </a:r>
          </a:p>
          <a:p>
            <a:pPr marL="342900" indent="-342900">
              <a:lnSpc>
                <a:spcPct val="100000"/>
              </a:lnSpc>
              <a:buFont typeface="+mj-lt"/>
              <a:buAutoNum type="arabicPeriod"/>
            </a:pPr>
            <a:r>
              <a:rPr lang="en-GB" sz="1600" dirty="0">
                <a:latin typeface="Twinkl" pitchFamily="2" charset="0"/>
              </a:rPr>
              <a:t>Why are they such important </a:t>
            </a:r>
            <a:br>
              <a:rPr lang="en-GB" sz="1600" dirty="0">
                <a:latin typeface="Twinkl" pitchFamily="2" charset="0"/>
              </a:rPr>
            </a:br>
            <a:r>
              <a:rPr lang="en-GB" sz="1600" dirty="0">
                <a:latin typeface="Twinkl" pitchFamily="2" charset="0"/>
              </a:rPr>
              <a:t>historical figures?</a:t>
            </a:r>
          </a:p>
        </p:txBody>
      </p:sp>
      <p:pic>
        <p:nvPicPr>
          <p:cNvPr id="8" name="Whole Clas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0751" y="612000"/>
            <a:ext cx="1238498" cy="864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833" y="1584274"/>
            <a:ext cx="504000" cy="504000"/>
          </a:xfrm>
          <a:prstGeom prst="rect">
            <a:avLst/>
          </a:prstGeom>
        </p:spPr>
      </p:pic>
      <p:pic>
        <p:nvPicPr>
          <p:cNvPr id="11" name="Picture 10">
            <a:extLst>
              <a:ext uri="{FF2B5EF4-FFF2-40B4-BE49-F238E27FC236}">
                <a16:creationId xmlns:a16="http://schemas.microsoft.com/office/drawing/2014/main" id="{4211DB72-7622-47B4-A823-351C098AEB7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689"/>
          <a:stretch/>
        </p:blipFill>
        <p:spPr>
          <a:xfrm>
            <a:off x="5217951" y="3154226"/>
            <a:ext cx="3323179" cy="3251312"/>
          </a:xfrm>
          <a:prstGeom prst="rect">
            <a:avLst/>
          </a:prstGeom>
        </p:spPr>
      </p:pic>
    </p:spTree>
    <p:extLst>
      <p:ext uri="{BB962C8B-B14F-4D97-AF65-F5344CB8AC3E}">
        <p14:creationId xmlns:p14="http://schemas.microsoft.com/office/powerpoint/2010/main" val="887634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3239" y="728663"/>
            <a:ext cx="8174034" cy="708713"/>
          </a:xfrm>
        </p:spPr>
        <p:txBody>
          <a:bodyPr>
            <a:noAutofit/>
          </a:bodyPr>
          <a:lstStyle/>
          <a:p>
            <a:r>
              <a:rPr lang="en-GB" sz="3600" dirty="0">
                <a:latin typeface="Twinkl" pitchFamily="2" charset="0"/>
              </a:rPr>
              <a:t>King Activities</a:t>
            </a:r>
          </a:p>
        </p:txBody>
      </p:sp>
      <p:sp>
        <p:nvSpPr>
          <p:cNvPr id="7" name="Content Placeholder 6"/>
          <p:cNvSpPr>
            <a:spLocks noGrp="1"/>
          </p:cNvSpPr>
          <p:nvPr>
            <p:ph idx="1"/>
          </p:nvPr>
        </p:nvSpPr>
        <p:spPr>
          <a:xfrm>
            <a:off x="755239" y="1175070"/>
            <a:ext cx="7344761" cy="4242683"/>
          </a:xfrm>
        </p:spPr>
        <p:txBody>
          <a:bodyPr>
            <a:noAutofit/>
          </a:bodyPr>
          <a:lstStyle/>
          <a:p>
            <a:pPr marL="0" indent="0">
              <a:buNone/>
            </a:pPr>
            <a:r>
              <a:rPr lang="en-GB" dirty="0">
                <a:latin typeface="Twinkl" pitchFamily="2" charset="0"/>
              </a:rPr>
              <a:t>Use the information you have learnt in the lesson to complete </a:t>
            </a:r>
            <a:br>
              <a:rPr lang="en-GB" dirty="0">
                <a:latin typeface="Twinkl" pitchFamily="2" charset="0"/>
              </a:rPr>
            </a:br>
            <a:r>
              <a:rPr lang="en-GB" dirty="0">
                <a:latin typeface="Twinkl" pitchFamily="2" charset="0"/>
              </a:rPr>
              <a:t>the activity about King Alfred and King Athelstan and their </a:t>
            </a:r>
            <a:br>
              <a:rPr lang="en-GB" dirty="0">
                <a:latin typeface="Twinkl" pitchFamily="2" charset="0"/>
              </a:rPr>
            </a:br>
            <a:r>
              <a:rPr lang="en-GB" dirty="0">
                <a:latin typeface="Twinkl" pitchFamily="2" charset="0"/>
              </a:rPr>
              <a:t>fight against the Vikings.</a:t>
            </a:r>
          </a:p>
          <a:p>
            <a:pPr marL="0" indent="0">
              <a:buNone/>
            </a:pPr>
            <a:r>
              <a:rPr lang="en-GB" dirty="0">
                <a:latin typeface="Twinkl" pitchFamily="2" charset="0"/>
              </a:rPr>
              <a:t>You may want to use information books or the internet if they are available to help you find more information.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77723" y="3061173"/>
            <a:ext cx="2143243" cy="3031652"/>
          </a:xfrm>
          <a:prstGeom prst="rect">
            <a:avLst/>
          </a:prstGeom>
          <a:ln>
            <a:noFill/>
          </a:ln>
          <a:effectLst>
            <a:outerShdw blurRad="63500" sx="102000" sy="102000" algn="ctr" rotWithShape="0">
              <a:prstClr val="black">
                <a:alpha val="40000"/>
              </a:prstClr>
            </a:outerShdw>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30410" y="3061173"/>
            <a:ext cx="2143243" cy="3031652"/>
          </a:xfrm>
          <a:prstGeom prst="rect">
            <a:avLst/>
          </a:prstGeom>
          <a:ln>
            <a:noFill/>
          </a:ln>
          <a:effectLst>
            <a:outerShdw blurRad="63500" sx="102000" sy="102000" algn="ctr" rotWithShape="0">
              <a:prstClr val="black">
                <a:alpha val="40000"/>
              </a:prst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469206" y="3061173"/>
            <a:ext cx="2143243" cy="3031652"/>
          </a:xfrm>
          <a:prstGeom prst="rect">
            <a:avLst/>
          </a:prstGeom>
          <a:ln>
            <a:noFill/>
          </a:ln>
          <a:effectLst>
            <a:outerShdw blurRad="63500" sx="102000" sy="102000" algn="ctr" rotWithShape="0">
              <a:prstClr val="black">
                <a:alpha val="40000"/>
              </a:prstClr>
            </a:outerShdw>
          </a:effectLst>
        </p:spPr>
      </p:pic>
      <p:pic>
        <p:nvPicPr>
          <p:cNvPr id="9" name="Individual Wor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000" y="615600"/>
            <a:ext cx="864000" cy="8640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8000" y="1479600"/>
            <a:ext cx="504000" cy="504000"/>
          </a:xfrm>
          <a:prstGeom prst="rect">
            <a:avLst/>
          </a:prstGeom>
        </p:spPr>
      </p:pic>
    </p:spTree>
    <p:extLst>
      <p:ext uri="{BB962C8B-B14F-4D97-AF65-F5344CB8AC3E}">
        <p14:creationId xmlns:p14="http://schemas.microsoft.com/office/powerpoint/2010/main" val="3446445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Aim</a:t>
            </a:r>
          </a:p>
        </p:txBody>
      </p:sp>
      <p:sp>
        <p:nvSpPr>
          <p:cNvPr id="16" name="Content Placeholder 15"/>
          <p:cNvSpPr>
            <a:spLocks noGrp="1"/>
          </p:cNvSpPr>
          <p:nvPr>
            <p:ph idx="1"/>
          </p:nvPr>
        </p:nvSpPr>
        <p:spPr>
          <a:xfrm>
            <a:off x="628650" y="1127760"/>
            <a:ext cx="7886700" cy="1409700"/>
          </a:xfrm>
        </p:spPr>
        <p:txBody>
          <a:bodyPr>
            <a:normAutofit/>
          </a:bodyPr>
          <a:lstStyle/>
          <a:p>
            <a:pPr>
              <a:lnSpc>
                <a:spcPct val="100000"/>
              </a:lnSpc>
            </a:pPr>
            <a:r>
              <a:rPr lang="en-GB" dirty="0">
                <a:latin typeface="Twinkl" pitchFamily="2" charset="0"/>
              </a:rPr>
              <a:t>I can compare the significance of some Anglo-Saxon kings during </a:t>
            </a:r>
            <a:br>
              <a:rPr lang="en-GB" dirty="0">
                <a:latin typeface="Twinkl" pitchFamily="2" charset="0"/>
              </a:rPr>
            </a:br>
            <a:r>
              <a:rPr lang="en-GB" dirty="0">
                <a:latin typeface="Twinkl" pitchFamily="2" charset="0"/>
              </a:rPr>
              <a:t>the Viking period.</a:t>
            </a:r>
          </a:p>
        </p:txBody>
      </p:sp>
      <p:sp>
        <p:nvSpPr>
          <p:cNvPr id="20" name="Content Placeholder 15"/>
          <p:cNvSpPr txBox="1">
            <a:spLocks/>
          </p:cNvSpPr>
          <p:nvPr/>
        </p:nvSpPr>
        <p:spPr>
          <a:xfrm>
            <a:off x="628650" y="3466803"/>
            <a:ext cx="7886700" cy="215964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dirty="0">
                <a:latin typeface="Twinkl" pitchFamily="2" charset="0"/>
              </a:rPr>
              <a:t>I can identify key facts about some Anglo-Saxon kings.</a:t>
            </a:r>
          </a:p>
          <a:p>
            <a:pPr>
              <a:lnSpc>
                <a:spcPct val="100000"/>
              </a:lnSpc>
            </a:pPr>
            <a:r>
              <a:rPr lang="en-GB" dirty="0">
                <a:latin typeface="Twinkl" pitchFamily="2" charset="0"/>
              </a:rPr>
              <a:t>I can demonstrate my understanding of the significance of some Anglo-Saxon kings.</a:t>
            </a:r>
          </a:p>
          <a:p>
            <a:pPr>
              <a:lnSpc>
                <a:spcPct val="100000"/>
              </a:lnSpc>
            </a:pPr>
            <a:r>
              <a:rPr lang="en-GB" dirty="0">
                <a:latin typeface="Twinkl" pitchFamily="2" charset="0"/>
              </a:rPr>
              <a:t>I can compare the similarities and differences between some </a:t>
            </a:r>
            <a:br>
              <a:rPr lang="en-GB" dirty="0">
                <a:latin typeface="Twinkl" pitchFamily="2" charset="0"/>
              </a:rPr>
            </a:br>
            <a:r>
              <a:rPr lang="en-GB" dirty="0">
                <a:latin typeface="Twinkl" pitchFamily="2" charset="0"/>
              </a:rPr>
              <a:t>Anglo-Saxon kings.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000" y="615600"/>
            <a:ext cx="864000" cy="864000"/>
          </a:xfrm>
          <a:prstGeom prst="rect">
            <a:avLst/>
          </a:prstGeom>
        </p:spPr>
      </p:pic>
    </p:spTree>
    <p:extLst>
      <p:ext uri="{BB962C8B-B14F-4D97-AF65-F5344CB8AC3E}">
        <p14:creationId xmlns:p14="http://schemas.microsoft.com/office/powerpoint/2010/main" val="4275146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095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Aim</a:t>
            </a:r>
          </a:p>
        </p:txBody>
      </p:sp>
      <p:sp>
        <p:nvSpPr>
          <p:cNvPr id="16" name="Content Placeholder 15"/>
          <p:cNvSpPr>
            <a:spLocks noGrp="1"/>
          </p:cNvSpPr>
          <p:nvPr>
            <p:ph idx="1"/>
          </p:nvPr>
        </p:nvSpPr>
        <p:spPr>
          <a:xfrm>
            <a:off x="628650" y="1127760"/>
            <a:ext cx="7886700" cy="1409700"/>
          </a:xfrm>
        </p:spPr>
        <p:txBody>
          <a:bodyPr>
            <a:normAutofit/>
          </a:bodyPr>
          <a:lstStyle/>
          <a:p>
            <a:pPr>
              <a:lnSpc>
                <a:spcPct val="100000"/>
              </a:lnSpc>
            </a:pPr>
            <a:r>
              <a:rPr lang="en-GB" dirty="0">
                <a:latin typeface="Twinkl" pitchFamily="2" charset="0"/>
              </a:rPr>
              <a:t>I can compare the significance of some Anglo-Saxon kings during the Viking period.</a:t>
            </a:r>
          </a:p>
        </p:txBody>
      </p:sp>
      <p:sp>
        <p:nvSpPr>
          <p:cNvPr id="20" name="Content Placeholder 15"/>
          <p:cNvSpPr txBox="1">
            <a:spLocks/>
          </p:cNvSpPr>
          <p:nvPr/>
        </p:nvSpPr>
        <p:spPr>
          <a:xfrm>
            <a:off x="628650" y="3466803"/>
            <a:ext cx="7886700" cy="215964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dirty="0">
                <a:latin typeface="Twinkl" pitchFamily="2" charset="0"/>
              </a:rPr>
              <a:t>I can identify key facts about some Anglo-Saxon kings.</a:t>
            </a:r>
          </a:p>
          <a:p>
            <a:pPr>
              <a:lnSpc>
                <a:spcPct val="100000"/>
              </a:lnSpc>
            </a:pPr>
            <a:r>
              <a:rPr lang="en-GB" dirty="0">
                <a:latin typeface="Twinkl" pitchFamily="2" charset="0"/>
              </a:rPr>
              <a:t>I can demonstrate my understanding of the significance of some Anglo-Saxon kings.</a:t>
            </a:r>
          </a:p>
          <a:p>
            <a:pPr>
              <a:lnSpc>
                <a:spcPct val="100000"/>
              </a:lnSpc>
            </a:pPr>
            <a:r>
              <a:rPr lang="en-GB" dirty="0">
                <a:latin typeface="Twinkl" pitchFamily="2" charset="0"/>
              </a:rPr>
              <a:t>I can compare the similarities and differences between some </a:t>
            </a:r>
            <a:br>
              <a:rPr lang="en-GB" dirty="0">
                <a:latin typeface="Twinkl" pitchFamily="2" charset="0"/>
              </a:rPr>
            </a:br>
            <a:r>
              <a:rPr lang="en-GB" dirty="0">
                <a:latin typeface="Twinkl" pitchFamily="2" charset="0"/>
              </a:rPr>
              <a:t>Anglo-Saxon kings.</a:t>
            </a:r>
          </a:p>
        </p:txBody>
      </p:sp>
    </p:spTree>
    <p:extLst>
      <p:ext uri="{BB962C8B-B14F-4D97-AF65-F5344CB8AC3E}">
        <p14:creationId xmlns:p14="http://schemas.microsoft.com/office/powerpoint/2010/main" val="4472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3238" y="512763"/>
            <a:ext cx="8137525" cy="3902075"/>
          </a:xfrm>
          <a:prstGeom prst="rect">
            <a:avLst/>
          </a:prstGeom>
          <a:solidFill>
            <a:srgbClr val="C6F7FC"/>
          </a:solidFill>
          <a:ln>
            <a:solidFill>
              <a:srgbClr val="C6F7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9" name="Picture 7"/>
          <p:cNvPicPr>
            <a:picLocks noChangeAspect="1"/>
          </p:cNvPicPr>
          <p:nvPr/>
        </p:nvPicPr>
        <p:blipFill>
          <a:blip r:embed="rId2">
            <a:extLst>
              <a:ext uri="{28A0092B-C50C-407E-A947-70E740481C1C}">
                <a14:useLocalDpi xmlns:a14="http://schemas.microsoft.com/office/drawing/2010/main" val="0"/>
              </a:ext>
            </a:extLst>
          </a:blip>
          <a:srcRect l="10999"/>
          <a:stretch>
            <a:fillRect/>
          </a:stretch>
        </p:blipFill>
        <p:spPr bwMode="auto">
          <a:xfrm>
            <a:off x="503238" y="3973513"/>
            <a:ext cx="813752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503239" y="728663"/>
            <a:ext cx="8174034" cy="708713"/>
          </a:xfrm>
        </p:spPr>
        <p:txBody>
          <a:bodyPr>
            <a:noAutofit/>
          </a:bodyPr>
          <a:lstStyle/>
          <a:p>
            <a:r>
              <a:rPr lang="en-GB" sz="3600" dirty="0">
                <a:latin typeface="Twinkl" pitchFamily="2" charset="0"/>
              </a:rPr>
              <a:t>Anglo-Saxon Kings</a:t>
            </a:r>
          </a:p>
        </p:txBody>
      </p:sp>
      <p:sp>
        <p:nvSpPr>
          <p:cNvPr id="5" name="Rectangle 4"/>
          <p:cNvSpPr/>
          <p:nvPr/>
        </p:nvSpPr>
        <p:spPr>
          <a:xfrm>
            <a:off x="2654896" y="1568734"/>
            <a:ext cx="3597275" cy="4478338"/>
          </a:xfrm>
          <a:prstGeom prst="rect">
            <a:avLst/>
          </a:prstGeom>
          <a:solidFill>
            <a:srgbClr val="C1E08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Content Placeholder 6"/>
          <p:cNvSpPr>
            <a:spLocks noGrp="1"/>
          </p:cNvSpPr>
          <p:nvPr>
            <p:ph idx="1"/>
          </p:nvPr>
        </p:nvSpPr>
        <p:spPr>
          <a:xfrm>
            <a:off x="3064476" y="1626400"/>
            <a:ext cx="2893050" cy="4242683"/>
          </a:xfrm>
        </p:spPr>
        <p:txBody>
          <a:bodyPr>
            <a:noAutofit/>
          </a:bodyPr>
          <a:lstStyle/>
          <a:p>
            <a:pPr marL="0" indent="0" algn="ctr">
              <a:buNone/>
            </a:pPr>
            <a:r>
              <a:rPr lang="en-GB" dirty="0">
                <a:latin typeface="Twinkl" pitchFamily="2" charset="0"/>
              </a:rPr>
              <a:t>With your partner, discuss what you already know about the Anglo-Saxons and their kings.</a:t>
            </a:r>
          </a:p>
          <a:p>
            <a:pPr marL="0" indent="0" algn="ctr">
              <a:buNone/>
            </a:pPr>
            <a:r>
              <a:rPr lang="en-GB" dirty="0">
                <a:latin typeface="Twinkl" pitchFamily="2" charset="0"/>
              </a:rPr>
              <a:t>Do you know the names of any </a:t>
            </a:r>
            <a:br>
              <a:rPr lang="en-GB" dirty="0">
                <a:latin typeface="Twinkl" pitchFamily="2" charset="0"/>
              </a:rPr>
            </a:br>
            <a:r>
              <a:rPr lang="en-GB" dirty="0">
                <a:latin typeface="Twinkl" pitchFamily="2" charset="0"/>
              </a:rPr>
              <a:t>Anglo-Saxon kings or where they ruled?</a:t>
            </a:r>
          </a:p>
          <a:p>
            <a:pPr marL="0" indent="0" algn="ctr">
              <a:buNone/>
            </a:pPr>
            <a:r>
              <a:rPr lang="en-GB" dirty="0">
                <a:latin typeface="Twinkl" pitchFamily="2" charset="0"/>
              </a:rPr>
              <a:t>Is there anything or anyone you would like to find out about in more detail?</a:t>
            </a:r>
          </a:p>
        </p:txBody>
      </p:sp>
      <p:pic>
        <p:nvPicPr>
          <p:cNvPr id="10" name="Talking Partne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000" y="615600"/>
            <a:ext cx="864000" cy="864000"/>
          </a:xfrm>
          <a:prstGeom prst="rect">
            <a:avLst/>
          </a:prstGeom>
        </p:spPr>
      </p:pic>
      <p:pic>
        <p:nvPicPr>
          <p:cNvPr id="4" name="Picture 3">
            <a:extLst>
              <a:ext uri="{FF2B5EF4-FFF2-40B4-BE49-F238E27FC236}">
                <a16:creationId xmlns:a16="http://schemas.microsoft.com/office/drawing/2014/main" id="{2610FEB7-8287-4DFA-AD22-0A4AE6E9E84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563"/>
          <a:stretch/>
        </p:blipFill>
        <p:spPr>
          <a:xfrm flipH="1">
            <a:off x="5520572" y="3489322"/>
            <a:ext cx="2893052" cy="2855916"/>
          </a:xfrm>
          <a:prstGeom prst="rect">
            <a:avLst/>
          </a:prstGeom>
        </p:spPr>
      </p:pic>
      <p:pic>
        <p:nvPicPr>
          <p:cNvPr id="13" name="Picture 12" descr="A picture containing calendar&#10;&#10;Description automatically generated">
            <a:extLst>
              <a:ext uri="{FF2B5EF4-FFF2-40B4-BE49-F238E27FC236}">
                <a16:creationId xmlns:a16="http://schemas.microsoft.com/office/drawing/2014/main" id="{875A69B9-C47E-4213-9CDC-C49F9F2D41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791" y="3610975"/>
            <a:ext cx="2893050" cy="2734262"/>
          </a:xfrm>
          <a:prstGeom prst="rect">
            <a:avLst/>
          </a:prstGeom>
        </p:spPr>
      </p:pic>
    </p:spTree>
    <p:extLst>
      <p:ext uri="{BB962C8B-B14F-4D97-AF65-F5344CB8AC3E}">
        <p14:creationId xmlns:p14="http://schemas.microsoft.com/office/powerpoint/2010/main" val="1286237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3239" y="728663"/>
            <a:ext cx="8174034" cy="708713"/>
          </a:xfrm>
        </p:spPr>
        <p:txBody>
          <a:bodyPr>
            <a:noAutofit/>
          </a:bodyPr>
          <a:lstStyle/>
          <a:p>
            <a:r>
              <a:rPr lang="en-GB" sz="3600" dirty="0">
                <a:latin typeface="Twinkl" pitchFamily="2" charset="0"/>
              </a:rPr>
              <a:t>Kingdoms</a:t>
            </a:r>
          </a:p>
        </p:txBody>
      </p:sp>
      <p:sp>
        <p:nvSpPr>
          <p:cNvPr id="5" name="Rectangle 4"/>
          <p:cNvSpPr/>
          <p:nvPr/>
        </p:nvSpPr>
        <p:spPr>
          <a:xfrm>
            <a:off x="913726" y="1528843"/>
            <a:ext cx="4206773" cy="4481469"/>
          </a:xfrm>
          <a:prstGeom prst="rect">
            <a:avLst/>
          </a:prstGeom>
          <a:solidFill>
            <a:srgbClr val="C1E08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Content Placeholder 6"/>
          <p:cNvSpPr>
            <a:spLocks noGrp="1"/>
          </p:cNvSpPr>
          <p:nvPr>
            <p:ph idx="1"/>
          </p:nvPr>
        </p:nvSpPr>
        <p:spPr>
          <a:xfrm>
            <a:off x="1090569" y="1817011"/>
            <a:ext cx="3850547" cy="3905131"/>
          </a:xfrm>
        </p:spPr>
        <p:txBody>
          <a:bodyPr wrap="square" lIns="0" tIns="0" rIns="0" bIns="0">
            <a:spAutoFit/>
          </a:bodyPr>
          <a:lstStyle/>
          <a:p>
            <a:pPr marL="0" indent="0">
              <a:buNone/>
            </a:pPr>
            <a:r>
              <a:rPr lang="en-GB" dirty="0">
                <a:latin typeface="Twinkl" pitchFamily="2" charset="0"/>
              </a:rPr>
              <a:t>The kings of Anglo-Saxon Britain each ruled their own kingdom and the people in it. They also controlled their own army. Kings constantly fought to control other kingdoms and defend their land. They were known as warrior-kings.</a:t>
            </a:r>
          </a:p>
          <a:p>
            <a:pPr marL="0" indent="0">
              <a:buNone/>
            </a:pPr>
            <a:r>
              <a:rPr lang="en-GB" dirty="0">
                <a:latin typeface="Twinkl" pitchFamily="2" charset="0"/>
              </a:rPr>
              <a:t>When the Anglo-Saxons first settled in Britain there were seven kingdoms. However, by AD 878 there was only one kingdom left; Wessex, ruled by King Alfred the Great. The other kingdoms had been overrun by the Vikings who established their own kingdoms.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0500" y="1545320"/>
            <a:ext cx="3128280" cy="4456755"/>
          </a:xfrm>
          <a:prstGeom prst="rect">
            <a:avLst/>
          </a:prstGeom>
          <a:ln w="38100">
            <a:solidFill>
              <a:schemeClr val="accent6"/>
            </a:solidFill>
          </a:ln>
        </p:spPr>
      </p:pic>
    </p:spTree>
    <p:extLst>
      <p:ext uri="{BB962C8B-B14F-4D97-AF65-F5344CB8AC3E}">
        <p14:creationId xmlns:p14="http://schemas.microsoft.com/office/powerpoint/2010/main" val="4023252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17459" y="1611356"/>
            <a:ext cx="4709082" cy="4481469"/>
          </a:xfrm>
          <a:prstGeom prst="rect">
            <a:avLst/>
          </a:prstGeom>
          <a:solidFill>
            <a:srgbClr val="C1E08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23976" y="4488254"/>
            <a:ext cx="2312825" cy="1306023"/>
          </a:xfrm>
          <a:prstGeom prst="rect">
            <a:avLst/>
          </a:prstGeom>
        </p:spPr>
      </p:pic>
      <p:sp>
        <p:nvSpPr>
          <p:cNvPr id="7" name="Content Placeholder 6"/>
          <p:cNvSpPr>
            <a:spLocks noGrp="1"/>
          </p:cNvSpPr>
          <p:nvPr>
            <p:ph idx="4294967295"/>
          </p:nvPr>
        </p:nvSpPr>
        <p:spPr>
          <a:xfrm>
            <a:off x="2217458" y="1627151"/>
            <a:ext cx="4709081" cy="4243387"/>
          </a:xfrm>
        </p:spPr>
        <p:txBody>
          <a:bodyPr>
            <a:noAutofit/>
          </a:bodyPr>
          <a:lstStyle/>
          <a:p>
            <a:pPr marL="0" indent="0">
              <a:buNone/>
            </a:pPr>
            <a:r>
              <a:rPr lang="en-GB" dirty="0">
                <a:latin typeface="Twinkl" pitchFamily="2" charset="0"/>
              </a:rPr>
              <a:t>Some of the Anglo-Saxon Kings are well known for the resistance they put up against the Vikings. They fought hard to keep control of their land and tried to push the Vikings out.</a:t>
            </a:r>
          </a:p>
          <a:p>
            <a:pPr marL="0" indent="0">
              <a:buNone/>
            </a:pPr>
            <a:r>
              <a:rPr lang="en-GB" dirty="0">
                <a:latin typeface="Twinkl" pitchFamily="2" charset="0"/>
              </a:rPr>
              <a:t>One of the best known Anglo-Saxon kings is King Alfred the Great. He is the only British monarch to have the title ‘great’ in his name.</a:t>
            </a:r>
          </a:p>
        </p:txBody>
      </p:sp>
      <p:sp>
        <p:nvSpPr>
          <p:cNvPr id="12" name="Title 5">
            <a:extLst>
              <a:ext uri="{FF2B5EF4-FFF2-40B4-BE49-F238E27FC236}">
                <a16:creationId xmlns:a16="http://schemas.microsoft.com/office/drawing/2014/main" id="{141995ED-A25A-49D7-989D-3D640948A95E}"/>
              </a:ext>
            </a:extLst>
          </p:cNvPr>
          <p:cNvSpPr txBox="1">
            <a:spLocks/>
          </p:cNvSpPr>
          <p:nvPr/>
        </p:nvSpPr>
        <p:spPr>
          <a:xfrm>
            <a:off x="503239" y="669940"/>
            <a:ext cx="8174034" cy="708713"/>
          </a:xfrm>
          <a:prstGeom prst="roundRect">
            <a:avLst>
              <a:gd name="adj" fmla="val 9641"/>
            </a:avLst>
          </a:prstGeom>
        </p:spPr>
        <p:txBody>
          <a:bodyPr>
            <a:noAutofit/>
          </a:bodyPr>
          <a:lst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a:lstStyle>
          <a:p>
            <a:pPr algn="ctr"/>
            <a:r>
              <a:rPr lang="en-GB" sz="3600" b="1" dirty="0">
                <a:latin typeface="Twinkl" pitchFamily="2" charset="0"/>
              </a:rPr>
              <a:t>Kings Vs The Vikings</a:t>
            </a:r>
          </a:p>
        </p:txBody>
      </p:sp>
      <p:pic>
        <p:nvPicPr>
          <p:cNvPr id="4" name="Picture 3" descr="A picture containing person, standing, wearing, holding&#10;&#10;Description automatically generated">
            <a:extLst>
              <a:ext uri="{FF2B5EF4-FFF2-40B4-BE49-F238E27FC236}">
                <a16:creationId xmlns:a16="http://schemas.microsoft.com/office/drawing/2014/main" id="{9957FD68-D231-4DB3-B36C-C95CFA1FA2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3695" y="2390864"/>
            <a:ext cx="2235596" cy="4385984"/>
          </a:xfrm>
          <a:prstGeom prst="rect">
            <a:avLst/>
          </a:prstGeom>
        </p:spPr>
      </p:pic>
      <p:pic>
        <p:nvPicPr>
          <p:cNvPr id="9" name="Picture 8" descr="A picture containing table, person, cake, holding&#10;&#10;Description automatically generated">
            <a:extLst>
              <a:ext uri="{FF2B5EF4-FFF2-40B4-BE49-F238E27FC236}">
                <a16:creationId xmlns:a16="http://schemas.microsoft.com/office/drawing/2014/main" id="{E7792D25-E9A7-4E60-8D4A-6F694AB715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481" y="1378653"/>
            <a:ext cx="2312825" cy="5350195"/>
          </a:xfrm>
          <a:prstGeom prst="rect">
            <a:avLst/>
          </a:prstGeom>
        </p:spPr>
      </p:pic>
    </p:spTree>
    <p:extLst>
      <p:ext uri="{BB962C8B-B14F-4D97-AF65-F5344CB8AC3E}">
        <p14:creationId xmlns:p14="http://schemas.microsoft.com/office/powerpoint/2010/main" val="1282517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3239" y="728663"/>
            <a:ext cx="8174034" cy="708713"/>
          </a:xfrm>
        </p:spPr>
        <p:txBody>
          <a:bodyPr>
            <a:noAutofit/>
          </a:bodyPr>
          <a:lstStyle/>
          <a:p>
            <a:r>
              <a:rPr lang="en-GB" sz="3600" dirty="0">
                <a:latin typeface="Twinkl" pitchFamily="2" charset="0"/>
              </a:rPr>
              <a:t>King Alfred the Great</a:t>
            </a:r>
          </a:p>
        </p:txBody>
      </p:sp>
      <p:sp>
        <p:nvSpPr>
          <p:cNvPr id="5" name="Rectangle 4"/>
          <p:cNvSpPr/>
          <p:nvPr/>
        </p:nvSpPr>
        <p:spPr>
          <a:xfrm>
            <a:off x="755650" y="1437377"/>
            <a:ext cx="7632700" cy="4655448"/>
          </a:xfrm>
          <a:prstGeom prst="rect">
            <a:avLst/>
          </a:prstGeom>
          <a:solidFill>
            <a:srgbClr val="C1E08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Content Placeholder 6"/>
          <p:cNvSpPr>
            <a:spLocks noGrp="1"/>
          </p:cNvSpPr>
          <p:nvPr>
            <p:ph idx="1"/>
          </p:nvPr>
        </p:nvSpPr>
        <p:spPr>
          <a:xfrm>
            <a:off x="880844" y="1581617"/>
            <a:ext cx="7482339" cy="4097798"/>
          </a:xfrm>
        </p:spPr>
        <p:txBody>
          <a:bodyPr wrap="square" lIns="0" tIns="0" rIns="0" bIns="0">
            <a:spAutoFit/>
          </a:bodyPr>
          <a:lstStyle/>
          <a:p>
            <a:pPr marL="0" indent="0">
              <a:buNone/>
            </a:pPr>
            <a:r>
              <a:rPr lang="en-GB" sz="1600" b="1" dirty="0">
                <a:latin typeface="Twinkl" pitchFamily="2" charset="0"/>
              </a:rPr>
              <a:t>So, what made King Alfred so great?</a:t>
            </a:r>
          </a:p>
          <a:p>
            <a:pPr marL="0" indent="0">
              <a:buNone/>
            </a:pPr>
            <a:r>
              <a:rPr lang="en-GB" sz="1600" dirty="0">
                <a:latin typeface="Twinkl" pitchFamily="2" charset="0"/>
              </a:rPr>
              <a:t>King Alfred is credited with being the first Anglo-Saxon king to defeat the Vikings in battle and buy the people of Britain some peace from them.</a:t>
            </a:r>
          </a:p>
          <a:p>
            <a:r>
              <a:rPr lang="en-GB" sz="1600" dirty="0">
                <a:latin typeface="Twinkl" pitchFamily="2" charset="0"/>
              </a:rPr>
              <a:t>Alfred became king in AD 871. He reigned until his death in AD 899.</a:t>
            </a:r>
          </a:p>
          <a:p>
            <a:r>
              <a:rPr lang="en-GB" sz="1600" dirty="0">
                <a:latin typeface="Twinkl" pitchFamily="2" charset="0"/>
              </a:rPr>
              <a:t>In AD 878 the Vikings invaded Wessex and forced King Alfred into hiding. However, Alfred was not prepared to give up.</a:t>
            </a:r>
          </a:p>
          <a:p>
            <a:r>
              <a:rPr lang="en-GB" sz="1600" dirty="0">
                <a:latin typeface="Twinkl" pitchFamily="2" charset="0"/>
              </a:rPr>
              <a:t>Later in AD 878, King Alfred and his small band of </a:t>
            </a:r>
            <a:br>
              <a:rPr lang="en-GB" sz="1600" dirty="0">
                <a:latin typeface="Twinkl" pitchFamily="2" charset="0"/>
              </a:rPr>
            </a:br>
            <a:r>
              <a:rPr lang="en-GB" sz="1600" dirty="0">
                <a:latin typeface="Twinkl" pitchFamily="2" charset="0"/>
              </a:rPr>
              <a:t>followers defeated the Vikings at the Battle of </a:t>
            </a:r>
            <a:br>
              <a:rPr lang="en-GB" sz="1600" dirty="0">
                <a:latin typeface="Twinkl" pitchFamily="2" charset="0"/>
              </a:rPr>
            </a:br>
            <a:r>
              <a:rPr lang="en-GB" sz="1600" dirty="0">
                <a:latin typeface="Twinkl" pitchFamily="2" charset="0"/>
              </a:rPr>
              <a:t>Edington. The Battle of Edington was reported as </a:t>
            </a:r>
            <a:br>
              <a:rPr lang="en-GB" sz="1600" dirty="0">
                <a:latin typeface="Twinkl" pitchFamily="2" charset="0"/>
              </a:rPr>
            </a:br>
            <a:r>
              <a:rPr lang="en-GB" sz="1600" dirty="0">
                <a:latin typeface="Twinkl" pitchFamily="2" charset="0"/>
              </a:rPr>
              <a:t>a fierce and bloody event and King Alfred was </a:t>
            </a:r>
            <a:br>
              <a:rPr lang="en-GB" sz="1600" dirty="0">
                <a:latin typeface="Twinkl" pitchFamily="2" charset="0"/>
              </a:rPr>
            </a:br>
            <a:r>
              <a:rPr lang="en-GB" sz="1600" dirty="0">
                <a:latin typeface="Twinkl" pitchFamily="2" charset="0"/>
              </a:rPr>
              <a:t>reported to charge into battle like a wild boar. </a:t>
            </a:r>
            <a:br>
              <a:rPr lang="en-GB" sz="1600" dirty="0">
                <a:latin typeface="Twinkl" pitchFamily="2" charset="0"/>
              </a:rPr>
            </a:br>
            <a:r>
              <a:rPr lang="en-GB" sz="1600" dirty="0">
                <a:latin typeface="Twinkl" pitchFamily="2" charset="0"/>
              </a:rPr>
              <a:t>King Alfred and is men drove back the attacking </a:t>
            </a:r>
            <a:br>
              <a:rPr lang="en-GB" sz="1600" dirty="0">
                <a:latin typeface="Twinkl" pitchFamily="2" charset="0"/>
              </a:rPr>
            </a:br>
            <a:r>
              <a:rPr lang="en-GB" sz="1600" dirty="0">
                <a:latin typeface="Twinkl" pitchFamily="2" charset="0"/>
              </a:rPr>
              <a:t>Vikings who surrendered. It is said that the </a:t>
            </a:r>
            <a:br>
              <a:rPr lang="en-GB" sz="1600" dirty="0">
                <a:latin typeface="Twinkl" pitchFamily="2" charset="0"/>
              </a:rPr>
            </a:br>
            <a:r>
              <a:rPr lang="en-GB" sz="1600" dirty="0">
                <a:latin typeface="Twinkl" pitchFamily="2" charset="0"/>
              </a:rPr>
              <a:t>Viking leader of this battle, King </a:t>
            </a:r>
            <a:r>
              <a:rPr lang="en-GB" sz="1600" dirty="0" err="1">
                <a:latin typeface="Twinkl" pitchFamily="2" charset="0"/>
              </a:rPr>
              <a:t>Guthrum</a:t>
            </a:r>
            <a:r>
              <a:rPr lang="en-GB" sz="1600" dirty="0">
                <a:latin typeface="Twinkl" pitchFamily="2" charset="0"/>
              </a:rPr>
              <a:t>, </a:t>
            </a:r>
            <a:br>
              <a:rPr lang="en-GB" sz="1600" dirty="0">
                <a:latin typeface="Twinkl" pitchFamily="2" charset="0"/>
              </a:rPr>
            </a:br>
            <a:r>
              <a:rPr lang="en-GB" sz="1600" dirty="0">
                <a:latin typeface="Twinkl" pitchFamily="2" charset="0"/>
              </a:rPr>
              <a:t>immediately converted to Christianity and </a:t>
            </a:r>
            <a:br>
              <a:rPr lang="en-GB" sz="1600" dirty="0">
                <a:latin typeface="Twinkl" pitchFamily="2" charset="0"/>
              </a:rPr>
            </a:br>
            <a:r>
              <a:rPr lang="en-GB" sz="1600" dirty="0">
                <a:latin typeface="Twinkl" pitchFamily="2" charset="0"/>
              </a:rPr>
              <a:t>was baptised by King Alfred himself.</a:t>
            </a:r>
          </a:p>
        </p:txBody>
      </p:sp>
      <p:pic>
        <p:nvPicPr>
          <p:cNvPr id="3" name="Picture 2" descr="A picture containing calendar&#10;&#10;Description automatically generated">
            <a:extLst>
              <a:ext uri="{FF2B5EF4-FFF2-40B4-BE49-F238E27FC236}">
                <a16:creationId xmlns:a16="http://schemas.microsoft.com/office/drawing/2014/main" id="{26DF4FC6-6033-4CBE-835C-21053046CB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942"/>
          <a:stretch/>
        </p:blipFill>
        <p:spPr>
          <a:xfrm flipH="1">
            <a:off x="4801200" y="3137333"/>
            <a:ext cx="3603928" cy="3271856"/>
          </a:xfrm>
          <a:prstGeom prst="rect">
            <a:avLst/>
          </a:prstGeom>
        </p:spPr>
      </p:pic>
    </p:spTree>
    <p:extLst>
      <p:ext uri="{BB962C8B-B14F-4D97-AF65-F5344CB8AC3E}">
        <p14:creationId xmlns:p14="http://schemas.microsoft.com/office/powerpoint/2010/main" val="1645302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3239" y="728663"/>
            <a:ext cx="8174034" cy="708713"/>
          </a:xfrm>
        </p:spPr>
        <p:txBody>
          <a:bodyPr>
            <a:noAutofit/>
          </a:bodyPr>
          <a:lstStyle/>
          <a:p>
            <a:r>
              <a:rPr lang="en-GB" sz="3600" dirty="0">
                <a:latin typeface="Twinkl" pitchFamily="2" charset="0"/>
              </a:rPr>
              <a:t>Danelaw</a:t>
            </a:r>
          </a:p>
        </p:txBody>
      </p:sp>
      <p:sp>
        <p:nvSpPr>
          <p:cNvPr id="5" name="Rectangle 4"/>
          <p:cNvSpPr/>
          <p:nvPr/>
        </p:nvSpPr>
        <p:spPr>
          <a:xfrm>
            <a:off x="764038" y="1702965"/>
            <a:ext cx="3631877" cy="4374460"/>
          </a:xfrm>
          <a:prstGeom prst="rect">
            <a:avLst/>
          </a:prstGeom>
          <a:solidFill>
            <a:srgbClr val="C1E08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Content Placeholder 6"/>
          <p:cNvSpPr>
            <a:spLocks noGrp="1"/>
          </p:cNvSpPr>
          <p:nvPr>
            <p:ph idx="1"/>
          </p:nvPr>
        </p:nvSpPr>
        <p:spPr>
          <a:xfrm>
            <a:off x="865665" y="1798102"/>
            <a:ext cx="3387553" cy="4192060"/>
          </a:xfrm>
        </p:spPr>
        <p:txBody>
          <a:bodyPr wrap="square" lIns="0" tIns="0" rIns="0" bIns="0">
            <a:spAutoFit/>
          </a:bodyPr>
          <a:lstStyle/>
          <a:p>
            <a:pPr marL="0" indent="0">
              <a:buNone/>
            </a:pPr>
            <a:r>
              <a:rPr lang="en-GB" sz="1600" dirty="0">
                <a:latin typeface="Twinkl" pitchFamily="2" charset="0"/>
              </a:rPr>
              <a:t>King Alfred knew that although he had been able to stop the Vikings from taking over in Wessex, he would never be able to control them in the rest of England.</a:t>
            </a:r>
          </a:p>
          <a:p>
            <a:pPr marL="0" indent="0">
              <a:buNone/>
            </a:pPr>
            <a:r>
              <a:rPr lang="en-GB" sz="1600" dirty="0">
                <a:latin typeface="Twinkl" pitchFamily="2" charset="0"/>
              </a:rPr>
              <a:t>In AD 886, he made a deal with King </a:t>
            </a:r>
            <a:r>
              <a:rPr lang="en-GB" sz="1600" dirty="0" err="1">
                <a:latin typeface="Twinkl" pitchFamily="2" charset="0"/>
              </a:rPr>
              <a:t>Guthrum</a:t>
            </a:r>
            <a:r>
              <a:rPr lang="en-GB" sz="1600" dirty="0">
                <a:latin typeface="Twinkl" pitchFamily="2" charset="0"/>
              </a:rPr>
              <a:t> and established a treaty which gave the Vikings control over northern and eastern England, an area which later became known as Danelaw.</a:t>
            </a:r>
          </a:p>
          <a:p>
            <a:pPr marL="0" indent="0">
              <a:buNone/>
            </a:pPr>
            <a:r>
              <a:rPr lang="en-GB" sz="1600" dirty="0">
                <a:latin typeface="Twinkl" pitchFamily="2" charset="0"/>
              </a:rPr>
              <a:t>King Alfred got to keep control over Wessex and he also got to rule over West Mercia and Kent.</a:t>
            </a:r>
          </a:p>
          <a:p>
            <a:pPr marL="0" indent="0">
              <a:buNone/>
            </a:pPr>
            <a:r>
              <a:rPr lang="en-GB" sz="1600" dirty="0">
                <a:latin typeface="Twinkl" pitchFamily="2" charset="0"/>
              </a:rPr>
              <a:t>This arrangement helped to establish more peaceful relationships between the English and the Vikings.</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893" r="2162"/>
          <a:stretch/>
        </p:blipFill>
        <p:spPr>
          <a:xfrm>
            <a:off x="4409672" y="1719743"/>
            <a:ext cx="3948641" cy="4338000"/>
          </a:xfrm>
          <a:prstGeom prst="rect">
            <a:avLst/>
          </a:prstGeom>
          <a:ln w="38100">
            <a:solidFill>
              <a:schemeClr val="accent6"/>
            </a:solidFill>
          </a:ln>
        </p:spPr>
      </p:pic>
      <p:pic>
        <p:nvPicPr>
          <p:cNvPr id="8" name="Whole Class">
            <a:extLst>
              <a:ext uri="{FF2B5EF4-FFF2-40B4-BE49-F238E27FC236}">
                <a16:creationId xmlns:a16="http://schemas.microsoft.com/office/drawing/2014/main" id="{84B09BCF-454F-4110-B3AD-800553B922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0751" y="612000"/>
            <a:ext cx="1238498" cy="864000"/>
          </a:xfrm>
          <a:prstGeom prst="rect">
            <a:avLst/>
          </a:prstGeom>
        </p:spPr>
      </p:pic>
    </p:spTree>
    <p:extLst>
      <p:ext uri="{BB962C8B-B14F-4D97-AF65-F5344CB8AC3E}">
        <p14:creationId xmlns:p14="http://schemas.microsoft.com/office/powerpoint/2010/main" val="1702216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3239" y="728663"/>
            <a:ext cx="8174034" cy="708713"/>
          </a:xfrm>
        </p:spPr>
        <p:txBody>
          <a:bodyPr>
            <a:noAutofit/>
          </a:bodyPr>
          <a:lstStyle/>
          <a:p>
            <a:pPr rtl="0">
              <a:spcBef>
                <a:spcPts val="0"/>
              </a:spcBef>
              <a:spcAft>
                <a:spcPts val="0"/>
              </a:spcAft>
            </a:pPr>
            <a:r>
              <a:rPr lang="en-GB" sz="3600" b="1" i="0" u="none" strike="noStrike" dirty="0">
                <a:solidFill>
                  <a:srgbClr val="1C1C1C"/>
                </a:solidFill>
                <a:effectLst/>
                <a:latin typeface="Twinkl" pitchFamily="2" charset="0"/>
              </a:rPr>
              <a:t>Edward the Elder</a:t>
            </a:r>
            <a:endParaRPr lang="en-GB" sz="3600" dirty="0">
              <a:latin typeface="Twinkl" pitchFamily="2" charset="0"/>
            </a:endParaRPr>
          </a:p>
        </p:txBody>
      </p:sp>
      <p:sp>
        <p:nvSpPr>
          <p:cNvPr id="5" name="Rectangle 4"/>
          <p:cNvSpPr/>
          <p:nvPr/>
        </p:nvSpPr>
        <p:spPr>
          <a:xfrm>
            <a:off x="764038" y="1521363"/>
            <a:ext cx="7624312" cy="4571462"/>
          </a:xfrm>
          <a:prstGeom prst="rect">
            <a:avLst/>
          </a:prstGeom>
          <a:solidFill>
            <a:srgbClr val="C1E08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Content Placeholder 6"/>
          <p:cNvSpPr>
            <a:spLocks noGrp="1"/>
          </p:cNvSpPr>
          <p:nvPr>
            <p:ph idx="1"/>
          </p:nvPr>
        </p:nvSpPr>
        <p:spPr>
          <a:xfrm>
            <a:off x="865665" y="1636609"/>
            <a:ext cx="7422658" cy="4226243"/>
          </a:xfrm>
        </p:spPr>
        <p:txBody>
          <a:bodyPr wrap="square" lIns="0" tIns="0" rIns="0" bIns="0">
            <a:spAutoFit/>
          </a:bodyPr>
          <a:lstStyle/>
          <a:p>
            <a:pPr marL="0" indent="0" algn="ctr">
              <a:lnSpc>
                <a:spcPct val="100000"/>
              </a:lnSpc>
              <a:spcBef>
                <a:spcPts val="0"/>
              </a:spcBef>
              <a:buNone/>
            </a:pPr>
            <a:r>
              <a:rPr lang="en-GB" sz="1600" b="1" dirty="0">
                <a:effectLst/>
                <a:latin typeface="Twinkl" pitchFamily="2" charset="0"/>
              </a:rPr>
              <a:t>After the death of King Alfred the Great, his eldest son, </a:t>
            </a:r>
            <a:br>
              <a:rPr lang="en-GB" sz="1600" b="1" dirty="0">
                <a:effectLst/>
                <a:latin typeface="Twinkl" pitchFamily="2" charset="0"/>
              </a:rPr>
            </a:br>
            <a:r>
              <a:rPr lang="en-GB" sz="1600" b="1" dirty="0">
                <a:effectLst/>
                <a:latin typeface="Twinkl" pitchFamily="2" charset="0"/>
              </a:rPr>
              <a:t>Edward the Elder, took the throne.</a:t>
            </a:r>
          </a:p>
          <a:p>
            <a:pPr marL="0" indent="0">
              <a:lnSpc>
                <a:spcPct val="100000"/>
              </a:lnSpc>
              <a:spcBef>
                <a:spcPts val="0"/>
              </a:spcBef>
              <a:buNone/>
            </a:pPr>
            <a:endParaRPr lang="en-GB" sz="1600" dirty="0">
              <a:latin typeface="Twinkl" pitchFamily="2" charset="0"/>
            </a:endParaRPr>
          </a:p>
          <a:p>
            <a:pPr>
              <a:lnSpc>
                <a:spcPct val="100000"/>
              </a:lnSpc>
              <a:spcBef>
                <a:spcPts val="0"/>
              </a:spcBef>
            </a:pPr>
            <a:r>
              <a:rPr lang="en-GB" sz="1600" b="0" i="0" u="none" strike="noStrike" dirty="0">
                <a:solidFill>
                  <a:srgbClr val="1C1C1C"/>
                </a:solidFill>
                <a:effectLst/>
                <a:latin typeface="Twinkl" pitchFamily="2" charset="0"/>
              </a:rPr>
              <a:t>Edward ruled from AD 899 - 924.</a:t>
            </a:r>
            <a:endParaRPr lang="en-GB" sz="1600" b="0" dirty="0">
              <a:effectLst/>
              <a:latin typeface="Twinkl" pitchFamily="2" charset="0"/>
            </a:endParaRPr>
          </a:p>
          <a:p>
            <a:pPr rtl="0">
              <a:lnSpc>
                <a:spcPct val="100000"/>
              </a:lnSpc>
              <a:spcBef>
                <a:spcPts val="0"/>
              </a:spcBef>
              <a:spcAft>
                <a:spcPts val="0"/>
              </a:spcAft>
            </a:pPr>
            <a:r>
              <a:rPr lang="en-GB" sz="1600" b="0" i="0" u="none" strike="noStrike" dirty="0">
                <a:solidFill>
                  <a:srgbClr val="1C1C1C"/>
                </a:solidFill>
                <a:effectLst/>
                <a:latin typeface="Twinkl" pitchFamily="2" charset="0"/>
              </a:rPr>
              <a:t>During Edward’s reign, his older sister, </a:t>
            </a:r>
            <a:r>
              <a:rPr lang="en-GB" sz="1600" b="0" i="0" u="none" strike="noStrike" dirty="0" err="1">
                <a:solidFill>
                  <a:srgbClr val="1C1C1C"/>
                </a:solidFill>
                <a:effectLst/>
                <a:latin typeface="Twinkl" pitchFamily="2" charset="0"/>
              </a:rPr>
              <a:t>Aethelflaed</a:t>
            </a:r>
            <a:r>
              <a:rPr lang="en-GB" sz="1600" b="0" i="0" u="none" strike="noStrike" dirty="0">
                <a:solidFill>
                  <a:srgbClr val="1C1C1C"/>
                </a:solidFill>
                <a:effectLst/>
                <a:latin typeface="Twinkl" pitchFamily="2" charset="0"/>
              </a:rPr>
              <a:t>, married </a:t>
            </a:r>
            <a:r>
              <a:rPr lang="en-GB" sz="1600" b="0" i="0" u="none" strike="noStrike" dirty="0" err="1">
                <a:solidFill>
                  <a:srgbClr val="1C1C1C"/>
                </a:solidFill>
                <a:effectLst/>
                <a:latin typeface="Twinkl" pitchFamily="2" charset="0"/>
              </a:rPr>
              <a:t>Aethelred</a:t>
            </a:r>
            <a:r>
              <a:rPr lang="en-GB" sz="1600" b="0" i="0" u="none" strike="noStrike" dirty="0">
                <a:solidFill>
                  <a:srgbClr val="1C1C1C"/>
                </a:solidFill>
                <a:effectLst/>
                <a:latin typeface="Twinkl" pitchFamily="2" charset="0"/>
              </a:rPr>
              <a:t>, Lord of Mercia. Her marriage brought together Mercia and Wessex, the last Saxon kingdoms not taken by the Vikings.</a:t>
            </a:r>
            <a:endParaRPr lang="en-GB" sz="1600" b="0" dirty="0">
              <a:effectLst/>
              <a:latin typeface="Twinkl" pitchFamily="2" charset="0"/>
            </a:endParaRPr>
          </a:p>
          <a:p>
            <a:pPr rtl="0">
              <a:lnSpc>
                <a:spcPct val="100000"/>
              </a:lnSpc>
              <a:spcBef>
                <a:spcPts val="0"/>
              </a:spcBef>
              <a:spcAft>
                <a:spcPts val="0"/>
              </a:spcAft>
            </a:pPr>
            <a:r>
              <a:rPr lang="en-GB" sz="1600" b="0" i="0" u="none" strike="noStrike" dirty="0">
                <a:solidFill>
                  <a:srgbClr val="1C1C1C"/>
                </a:solidFill>
                <a:effectLst/>
                <a:latin typeface="Twinkl" pitchFamily="2" charset="0"/>
              </a:rPr>
              <a:t>Together, Edward and </a:t>
            </a:r>
            <a:r>
              <a:rPr lang="en-GB" sz="1600" b="0" i="0" u="none" strike="noStrike" dirty="0" err="1">
                <a:solidFill>
                  <a:srgbClr val="1C1C1C"/>
                </a:solidFill>
                <a:effectLst/>
                <a:latin typeface="Twinkl" pitchFamily="2" charset="0"/>
              </a:rPr>
              <a:t>Aethelflaed</a:t>
            </a:r>
            <a:r>
              <a:rPr lang="en-GB" sz="1600" b="0" i="0" u="none" strike="noStrike" dirty="0">
                <a:solidFill>
                  <a:srgbClr val="1C1C1C"/>
                </a:solidFill>
                <a:effectLst/>
                <a:latin typeface="Twinkl" pitchFamily="2" charset="0"/>
              </a:rPr>
              <a:t> started to take back much of England. </a:t>
            </a:r>
            <a:br>
              <a:rPr lang="en-GB" sz="1600" b="0" i="0" u="none" strike="noStrike" dirty="0">
                <a:solidFill>
                  <a:srgbClr val="1C1C1C"/>
                </a:solidFill>
                <a:effectLst/>
                <a:latin typeface="Twinkl" pitchFamily="2" charset="0"/>
              </a:rPr>
            </a:br>
            <a:r>
              <a:rPr lang="en-GB" sz="1600" b="0" i="0" u="none" strike="noStrike" dirty="0">
                <a:solidFill>
                  <a:srgbClr val="1C1C1C"/>
                </a:solidFill>
                <a:effectLst/>
                <a:latin typeface="Twinkl" pitchFamily="2" charset="0"/>
              </a:rPr>
              <a:t>The Saxons led raids into Viking-held lands and </a:t>
            </a:r>
            <a:br>
              <a:rPr lang="en-GB" sz="1600" b="0" i="0" u="none" strike="noStrike" dirty="0">
                <a:solidFill>
                  <a:srgbClr val="1C1C1C"/>
                </a:solidFill>
                <a:effectLst/>
                <a:latin typeface="Twinkl" pitchFamily="2" charset="0"/>
              </a:rPr>
            </a:br>
            <a:r>
              <a:rPr lang="en-GB" sz="1600" b="0" i="0" u="none" strike="noStrike" dirty="0">
                <a:solidFill>
                  <a:srgbClr val="1C1C1C"/>
                </a:solidFill>
                <a:effectLst/>
                <a:latin typeface="Twinkl" pitchFamily="2" charset="0"/>
              </a:rPr>
              <a:t>retaliation swiftly followed.</a:t>
            </a:r>
            <a:endParaRPr lang="en-GB" sz="1600" b="0" dirty="0">
              <a:effectLst/>
              <a:latin typeface="Twinkl" pitchFamily="2" charset="0"/>
            </a:endParaRPr>
          </a:p>
          <a:p>
            <a:pPr rtl="0">
              <a:lnSpc>
                <a:spcPct val="100000"/>
              </a:lnSpc>
              <a:spcBef>
                <a:spcPts val="0"/>
              </a:spcBef>
              <a:spcAft>
                <a:spcPts val="0"/>
              </a:spcAft>
            </a:pPr>
            <a:r>
              <a:rPr lang="en-GB" sz="1600" b="0" i="0" u="none" strike="noStrike" dirty="0">
                <a:solidFill>
                  <a:srgbClr val="1C1C1C"/>
                </a:solidFill>
                <a:effectLst/>
                <a:latin typeface="Twinkl" pitchFamily="2" charset="0"/>
              </a:rPr>
              <a:t>Striking back, at the Battle of Wednesfield, the </a:t>
            </a:r>
            <a:br>
              <a:rPr lang="en-GB" sz="1600" b="0" i="0" u="none" strike="noStrike" dirty="0">
                <a:solidFill>
                  <a:srgbClr val="1C1C1C"/>
                </a:solidFill>
                <a:effectLst/>
                <a:latin typeface="Twinkl" pitchFamily="2" charset="0"/>
              </a:rPr>
            </a:br>
            <a:r>
              <a:rPr lang="en-GB" sz="1600" b="0" i="0" u="none" strike="noStrike" dirty="0">
                <a:solidFill>
                  <a:srgbClr val="1C1C1C"/>
                </a:solidFill>
                <a:effectLst/>
                <a:latin typeface="Twinkl" pitchFamily="2" charset="0"/>
              </a:rPr>
              <a:t>northern Vikings were defeated and the balance </a:t>
            </a:r>
            <a:br>
              <a:rPr lang="en-GB" sz="1600" b="0" i="0" u="none" strike="noStrike" dirty="0">
                <a:solidFill>
                  <a:srgbClr val="1C1C1C"/>
                </a:solidFill>
                <a:effectLst/>
                <a:latin typeface="Twinkl" pitchFamily="2" charset="0"/>
              </a:rPr>
            </a:br>
            <a:r>
              <a:rPr lang="en-GB" sz="1600" b="0" i="0" u="none" strike="noStrike" dirty="0">
                <a:solidFill>
                  <a:srgbClr val="1C1C1C"/>
                </a:solidFill>
                <a:effectLst/>
                <a:latin typeface="Twinkl" pitchFamily="2" charset="0"/>
              </a:rPr>
              <a:t>of power altered.</a:t>
            </a:r>
            <a:endParaRPr lang="en-GB" sz="1600" b="0" dirty="0">
              <a:effectLst/>
              <a:latin typeface="Twinkl" pitchFamily="2" charset="0"/>
            </a:endParaRPr>
          </a:p>
          <a:p>
            <a:pPr rtl="0">
              <a:lnSpc>
                <a:spcPct val="100000"/>
              </a:lnSpc>
              <a:spcBef>
                <a:spcPts val="0"/>
              </a:spcBef>
              <a:spcAft>
                <a:spcPts val="0"/>
              </a:spcAft>
            </a:pPr>
            <a:r>
              <a:rPr lang="en-GB" sz="1600" b="0" i="0" u="none" strike="noStrike" dirty="0">
                <a:solidFill>
                  <a:srgbClr val="1C1C1C"/>
                </a:solidFill>
                <a:effectLst/>
                <a:latin typeface="Twinkl" pitchFamily="2" charset="0"/>
              </a:rPr>
              <a:t>Edward continued to bring parts of northern </a:t>
            </a:r>
            <a:br>
              <a:rPr lang="en-GB" sz="1600" b="0" i="0" u="none" strike="noStrike" dirty="0">
                <a:solidFill>
                  <a:srgbClr val="1C1C1C"/>
                </a:solidFill>
                <a:effectLst/>
                <a:latin typeface="Twinkl" pitchFamily="2" charset="0"/>
              </a:rPr>
            </a:br>
            <a:r>
              <a:rPr lang="en-GB" sz="1600" b="0" i="0" u="none" strike="noStrike" dirty="0">
                <a:solidFill>
                  <a:srgbClr val="1C1C1C"/>
                </a:solidFill>
                <a:effectLst/>
                <a:latin typeface="Twinkl" pitchFamily="2" charset="0"/>
              </a:rPr>
              <a:t>England under his control. </a:t>
            </a:r>
            <a:endParaRPr lang="en-GB" sz="1600" b="0" dirty="0">
              <a:effectLst/>
              <a:latin typeface="Twinkl" pitchFamily="2" charset="0"/>
            </a:endParaRPr>
          </a:p>
          <a:p>
            <a:pPr rtl="0">
              <a:lnSpc>
                <a:spcPct val="100000"/>
              </a:lnSpc>
              <a:spcBef>
                <a:spcPts val="0"/>
              </a:spcBef>
              <a:spcAft>
                <a:spcPts val="0"/>
              </a:spcAft>
            </a:pPr>
            <a:r>
              <a:rPr lang="en-GB" sz="1600" b="0" i="0" u="none" strike="noStrike" dirty="0">
                <a:solidFill>
                  <a:srgbClr val="1C1C1C"/>
                </a:solidFill>
                <a:effectLst/>
                <a:latin typeface="Twinkl" pitchFamily="2" charset="0"/>
              </a:rPr>
              <a:t>Edward died shortly after fighting in a </a:t>
            </a:r>
            <a:br>
              <a:rPr lang="en-GB" sz="1600" b="0" i="0" u="none" strike="noStrike" dirty="0">
                <a:solidFill>
                  <a:srgbClr val="1C1C1C"/>
                </a:solidFill>
                <a:effectLst/>
                <a:latin typeface="Twinkl" pitchFamily="2" charset="0"/>
              </a:rPr>
            </a:br>
            <a:r>
              <a:rPr lang="en-GB" sz="1600" b="0" i="0" u="none" strike="noStrike" dirty="0">
                <a:solidFill>
                  <a:srgbClr val="1C1C1C"/>
                </a:solidFill>
                <a:effectLst/>
                <a:latin typeface="Twinkl" pitchFamily="2" charset="0"/>
              </a:rPr>
              <a:t>rebellion of the Welsh and Mercian </a:t>
            </a:r>
            <a:r>
              <a:rPr lang="en-GB" sz="1600" b="0" i="0" u="none" strike="noStrike" dirty="0" err="1">
                <a:solidFill>
                  <a:srgbClr val="1C1C1C"/>
                </a:solidFill>
                <a:effectLst/>
                <a:latin typeface="Twinkl" pitchFamily="2" charset="0"/>
              </a:rPr>
              <a:t>nobels</a:t>
            </a:r>
            <a:r>
              <a:rPr lang="en-GB" sz="1600" b="0" i="0" u="none" strike="noStrike" dirty="0">
                <a:solidFill>
                  <a:srgbClr val="1C1C1C"/>
                </a:solidFill>
                <a:effectLst/>
                <a:latin typeface="Twinkl" pitchFamily="2" charset="0"/>
              </a:rPr>
              <a:t>.</a:t>
            </a:r>
            <a:endParaRPr lang="en-GB" sz="1600" b="0" dirty="0">
              <a:effectLst/>
              <a:latin typeface="Twinkl" pitchFamily="2" charset="0"/>
            </a:endParaRPr>
          </a:p>
        </p:txBody>
      </p:sp>
      <p:pic>
        <p:nvPicPr>
          <p:cNvPr id="8" name="Whole Class">
            <a:extLst>
              <a:ext uri="{FF2B5EF4-FFF2-40B4-BE49-F238E27FC236}">
                <a16:creationId xmlns:a16="http://schemas.microsoft.com/office/drawing/2014/main" id="{D165919B-BFAC-45E1-94E5-887B3DD45D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0751" y="612000"/>
            <a:ext cx="1238498" cy="864000"/>
          </a:xfrm>
          <a:prstGeom prst="rect">
            <a:avLst/>
          </a:prstGeom>
        </p:spPr>
      </p:pic>
      <p:pic>
        <p:nvPicPr>
          <p:cNvPr id="3" name="Picture 2" descr="A picture containing calendar&#10;&#10;Description automatically generated">
            <a:extLst>
              <a:ext uri="{FF2B5EF4-FFF2-40B4-BE49-F238E27FC236}">
                <a16:creationId xmlns:a16="http://schemas.microsoft.com/office/drawing/2014/main" id="{E3F34EDF-C162-4D9F-81F0-1C0A78660D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678"/>
          <a:stretch/>
        </p:blipFill>
        <p:spPr>
          <a:xfrm>
            <a:off x="4848837" y="3693150"/>
            <a:ext cx="3641140" cy="2719835"/>
          </a:xfrm>
          <a:prstGeom prst="rect">
            <a:avLst/>
          </a:prstGeom>
        </p:spPr>
      </p:pic>
    </p:spTree>
    <p:extLst>
      <p:ext uri="{BB962C8B-B14F-4D97-AF65-F5344CB8AC3E}">
        <p14:creationId xmlns:p14="http://schemas.microsoft.com/office/powerpoint/2010/main" val="2240042630"/>
      </p:ext>
    </p:extLst>
  </p:cSld>
  <p:clrMapOvr>
    <a:masterClrMapping/>
  </p:clrMapOvr>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1100</TotalTime>
  <Words>1240</Words>
  <Application>Microsoft Office PowerPoint</Application>
  <PresentationFormat>On-screen Show (4:3)</PresentationFormat>
  <Paragraphs>72</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BPreplay</vt:lpstr>
      <vt:lpstr>Arial</vt:lpstr>
      <vt:lpstr>Twinkl</vt:lpstr>
      <vt:lpstr>Sassoon Infant Rg</vt:lpstr>
      <vt:lpstr>Calibri</vt:lpstr>
      <vt:lpstr>Roboto</vt:lpstr>
      <vt:lpstr>Sassoon Infant Md</vt:lpstr>
      <vt:lpstr>Office Theme</vt:lpstr>
      <vt:lpstr>History</vt:lpstr>
      <vt:lpstr>PowerPoint Presentation</vt:lpstr>
      <vt:lpstr>PowerPoint Presentation</vt:lpstr>
      <vt:lpstr>Anglo-Saxon Kings</vt:lpstr>
      <vt:lpstr>Kingdoms</vt:lpstr>
      <vt:lpstr>PowerPoint Presentation</vt:lpstr>
      <vt:lpstr>King Alfred the Great</vt:lpstr>
      <vt:lpstr>Danelaw</vt:lpstr>
      <vt:lpstr>Edward the Elder</vt:lpstr>
      <vt:lpstr>Aethelflaed, Lady of the Mercians</vt:lpstr>
      <vt:lpstr>King Athelstan</vt:lpstr>
      <vt:lpstr>King Athelstan</vt:lpstr>
      <vt:lpstr>King Activities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Tony Anderson</cp:lastModifiedBy>
  <cp:revision>98</cp:revision>
  <dcterms:created xsi:type="dcterms:W3CDTF">2014-10-01T16:09:27Z</dcterms:created>
  <dcterms:modified xsi:type="dcterms:W3CDTF">2023-05-23T08:44:10Z</dcterms:modified>
</cp:coreProperties>
</file>